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79" r:id="rId4"/>
    <p:sldId id="258" r:id="rId5"/>
    <p:sldId id="259" r:id="rId6"/>
    <p:sldId id="260" r:id="rId7"/>
    <p:sldId id="261" r:id="rId8"/>
    <p:sldId id="262" r:id="rId9"/>
    <p:sldId id="277" r:id="rId10"/>
    <p:sldId id="278" r:id="rId11"/>
    <p:sldId id="276" r:id="rId12"/>
    <p:sldId id="264" r:id="rId13"/>
    <p:sldId id="265" r:id="rId14"/>
    <p:sldId id="268" r:id="rId15"/>
    <p:sldId id="270" r:id="rId16"/>
    <p:sldId id="26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B68"/>
    <a:srgbClr val="284966"/>
    <a:srgbClr val="3A63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6" autoAdjust="0"/>
    <p:restoredTop sz="69976" autoAdjust="0"/>
  </p:normalViewPr>
  <p:slideViewPr>
    <p:cSldViewPr snapToGrid="0">
      <p:cViewPr varScale="1">
        <p:scale>
          <a:sx n="44" d="100"/>
          <a:sy n="44" d="100"/>
        </p:scale>
        <p:origin x="1520"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25D98-7246-4103-9E45-33E38A365353}" type="datetimeFigureOut">
              <a:rPr lang="zh-CN" altLang="en-US" smtClean="0"/>
              <a:t>2025/7/8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DA4C6-A975-4C87-A435-951EC628F6D0}" type="slidenum">
              <a:rPr lang="zh-CN" altLang="en-US" smtClean="0"/>
              <a:t>‹#›</a:t>
            </a:fld>
            <a:endParaRPr lang="zh-CN" altLang="en-US"/>
          </a:p>
        </p:txBody>
      </p:sp>
    </p:spTree>
    <p:extLst>
      <p:ext uri="{BB962C8B-B14F-4D97-AF65-F5344CB8AC3E}">
        <p14:creationId xmlns:p14="http://schemas.microsoft.com/office/powerpoint/2010/main" val="293014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afternoon, thanks for taking time to come to my committee meeting. I am excited to present an overview of my PhD project and my plan for my PhD study.</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a:t>
            </a:fld>
            <a:endParaRPr lang="zh-CN" altLang="en-US"/>
          </a:p>
        </p:txBody>
      </p:sp>
    </p:spTree>
    <p:extLst>
      <p:ext uri="{BB962C8B-B14F-4D97-AF65-F5344CB8AC3E}">
        <p14:creationId xmlns:p14="http://schemas.microsoft.com/office/powerpoint/2010/main" val="252271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collected tree cores to account for previous growth data. We sampled 25 individuals per species per stand, covering a size gradient. To make sure that the trees we cored were mature enough to reproduced at least 10 years ago, I selected only trees with a DBH greater than 25 cm. Additionally, I prioritized individuals located close to seed traps to better correlate with seed data. </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11</a:t>
            </a:fld>
            <a:endParaRPr lang="zh-CN" altLang="en-US"/>
          </a:p>
        </p:txBody>
      </p:sp>
    </p:spTree>
    <p:extLst>
      <p:ext uri="{BB962C8B-B14F-4D97-AF65-F5344CB8AC3E}">
        <p14:creationId xmlns:p14="http://schemas.microsoft.com/office/powerpoint/2010/main" val="2902228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focus of my final chapter is on how changing climate may affect seed dynamics, specifically the phenomenon of masting, in Mt. Rainier. Masting events are influenced by various environmental factors, including temperature and precipitation. To understand how climate change may influence future masting events, it is crucial to explore the relationship between these environmental factors and masting behavior. In this chapter, I aim to investigate the correlation between key environmental variables (e.g., temperature and precipitation) and masting events at Mt. Rainier. Our study sites span an elevation gradient, and over the past decade, the climate at Mt. Rainier has already changed, which offers a unique opportunity to explore the effects of climate change. Using long-term seed trap data and historical climate data, we can use the elevation gradient as a proxy for climate change. Ultimately, the goal is to develop predictive models that will help us understand how seed dynamics may evolve in this area in response to ongoing climate changes.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12</a:t>
            </a:fld>
            <a:endParaRPr lang="zh-CN" altLang="en-US"/>
          </a:p>
        </p:txBody>
      </p:sp>
    </p:spTree>
    <p:extLst>
      <p:ext uri="{BB962C8B-B14F-4D97-AF65-F5344CB8AC3E}">
        <p14:creationId xmlns:p14="http://schemas.microsoft.com/office/powerpoint/2010/main" val="856299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During the past field season, We collected tree cores from more than 600 individuals in 10 stand at different elevations with the help of my awesome field crew.</a:t>
            </a:r>
          </a:p>
          <a:p>
            <a:r>
              <a:rPr lang="en-US" altLang="zh-CN" dirty="0"/>
              <a:t>We are currently mounting these tree cores, hopefully we will finish core mounting by the end of this year, and then we can start looking at our cores.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next year, I will concentrate on getting more data for my meta-analysis chapter and start analysis. I will finish scanning and checking all cores before next field season and see if collecting more cores are needed.</a:t>
            </a:r>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13</a:t>
            </a:fld>
            <a:endParaRPr lang="zh-CN" altLang="en-US"/>
          </a:p>
        </p:txBody>
      </p:sp>
    </p:spTree>
    <p:extLst>
      <p:ext uri="{BB962C8B-B14F-4D97-AF65-F5344CB8AC3E}">
        <p14:creationId xmlns:p14="http://schemas.microsoft.com/office/powerpoint/2010/main" val="3016097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a drafted timeline for milestones for my PhD. The most recent two events are the submission of my proposal and comprehensive exam. I plan to finish my proposal by the end of February and</a:t>
            </a:r>
            <a:r>
              <a:rPr lang="zh-CN" altLang="en-US" dirty="0"/>
              <a:t> </a:t>
            </a:r>
            <a:r>
              <a:rPr lang="en-US" altLang="zh-CN" dirty="0"/>
              <a:t>send</a:t>
            </a:r>
            <a:r>
              <a:rPr lang="zh-CN" altLang="en-US" dirty="0"/>
              <a:t> </a:t>
            </a:r>
            <a:r>
              <a:rPr lang="en-US" altLang="zh-CN" dirty="0"/>
              <a:t>out</a:t>
            </a:r>
            <a:r>
              <a:rPr lang="zh-CN" altLang="en-US" dirty="0"/>
              <a:t> </a:t>
            </a:r>
            <a:r>
              <a:rPr lang="en-US" altLang="zh-CN" dirty="0"/>
              <a:t>for</a:t>
            </a:r>
            <a:r>
              <a:rPr lang="zh-CN" altLang="en-US" dirty="0"/>
              <a:t> </a:t>
            </a:r>
            <a:r>
              <a:rPr lang="en-US" altLang="zh-CN" dirty="0"/>
              <a:t>feedbacks. For the comprehensive exam, I plan to take it by the end of March, but I would love to discuss about this later and schedule a </a:t>
            </a:r>
            <a:r>
              <a:rPr lang="en-US" altLang="zh-CN"/>
              <a:t>time together.</a:t>
            </a:r>
            <a:endParaRPr lang="en-US" altLang="zh-CN"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14</a:t>
            </a:fld>
            <a:endParaRPr lang="zh-CN" altLang="en-US"/>
          </a:p>
        </p:txBody>
      </p:sp>
    </p:spTree>
    <p:extLst>
      <p:ext uri="{BB962C8B-B14F-4D97-AF65-F5344CB8AC3E}">
        <p14:creationId xmlns:p14="http://schemas.microsoft.com/office/powerpoint/2010/main" val="1716378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Going back to where the story started, what’s on the other side of the mountain? Over the years, I’ve seen oceans, savannas, and all kinds of forests. And I thought I had reached the edge, but here we are—more mountains! This PhD journey is another opportunity to explore, learn, and push my boundaries, and I’m ready to take on whatever mountains come next.</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15</a:t>
            </a:fld>
            <a:endParaRPr lang="zh-CN" altLang="en-US"/>
          </a:p>
        </p:txBody>
      </p:sp>
    </p:spTree>
    <p:extLst>
      <p:ext uri="{BB962C8B-B14F-4D97-AF65-F5344CB8AC3E}">
        <p14:creationId xmlns:p14="http://schemas.microsoft.com/office/powerpoint/2010/main" val="296255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3</a:t>
            </a:fld>
            <a:endParaRPr lang="zh-CN" altLang="en-US"/>
          </a:p>
        </p:txBody>
      </p:sp>
    </p:spTree>
    <p:extLst>
      <p:ext uri="{BB962C8B-B14F-4D97-AF65-F5344CB8AC3E}">
        <p14:creationId xmlns:p14="http://schemas.microsoft.com/office/powerpoint/2010/main" val="2133668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was born and raised in Harbin, a city in northeastern China. As a kid, I often gazed at the rolling mountains outside my window, wondering: What’s on the other side of the mountain?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curiosity led me to move to the southeastern part of China for college, where I had my first taste of ecology. For my thesis, I studied the community ecology of a threatened seagrass species and got involved in the conservation of this seagrass bed. This was the first time I realized that studying ecology can really make some changes, even if it’s just a small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growing interest in ecology brought me to the University of Michigan for graduate school, where I worked with Prof. Ines Ibanez. I studied how environmental factors affect two maple species at different latitudes. This work was published in Forests.</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graduation, I took a break from school and worked as a research assistant in Prof. Kyle Tomlinson’s lab, studying the ecology of savanna. I became interested in how soil nutrients influence plant defense strategies. And we published this study in </a:t>
            </a:r>
            <a:r>
              <a:rPr lang="en-US" altLang="zh-CN" sz="1200" i="1" dirty="0" err="1">
                <a:solidFill>
                  <a:schemeClr val="bg1"/>
                </a:solidFill>
                <a:latin typeface="Bahnschrift Condensed" panose="020B0502040204020203" pitchFamily="34" charset="0"/>
              </a:rPr>
              <a:t>Physiologia</a:t>
            </a:r>
            <a:r>
              <a:rPr lang="en-US" altLang="zh-CN" sz="1200" i="1" dirty="0">
                <a:solidFill>
                  <a:schemeClr val="bg1"/>
                </a:solidFill>
                <a:latin typeface="Bahnschrift Condensed" panose="020B0502040204020203" pitchFamily="34" charset="0"/>
              </a:rPr>
              <a:t> Plantarum</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4</a:t>
            </a:fld>
            <a:endParaRPr lang="zh-CN" altLang="en-US"/>
          </a:p>
        </p:txBody>
      </p:sp>
    </p:spTree>
    <p:extLst>
      <p:ext uri="{BB962C8B-B14F-4D97-AF65-F5344CB8AC3E}">
        <p14:creationId xmlns:p14="http://schemas.microsoft.com/office/powerpoint/2010/main" val="517419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three years in academia, I felt it was time for the next step, and here I am today. When I first spoke with Lizzie about my potential PhD project, she asked me, “Do you know what masting is?” At the time, I had no idea what this term meant, but after she explained it, I remembered my favorite childhood snack—pine nuts. We could only find those giant Korean pine cones at the farmers' market every few years. That people foraged in forests. </a:t>
            </a:r>
          </a:p>
          <a:p>
            <a:endParaRPr lang="en-US" altLang="zh-CN" dirty="0"/>
          </a:p>
          <a:p>
            <a:r>
              <a:rPr lang="en-US" altLang="zh-CN" dirty="0"/>
              <a:t>Masting is the phenomenon where plants exhibit synchronized variation in seed production across years within a population. It is closely tied to ecosystem-level functions, as seeds are food for many mammals or hosts for some pathogens. While masting is most common in wind-pollinated species, some literature even suggests that certain fruit trees also mast. Mast seeding is characterized by four main features: Interannual variation: Seed production varies in magnitude across years, so we are seeing this fluctuation in annual seed production. Synchrony: Seed production is synchronized across individuals and populations, sometimes extending over hundreds of kilometers. Temporal autocorrelation: High seed production years are typically followed by low seed production years. Frequency: Masting occurs every few years, and this frequency generally remains stable over time.</a:t>
            </a:r>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5</a:t>
            </a:fld>
            <a:endParaRPr lang="zh-CN" altLang="en-US"/>
          </a:p>
        </p:txBody>
      </p:sp>
    </p:spTree>
    <p:extLst>
      <p:ext uri="{BB962C8B-B14F-4D97-AF65-F5344CB8AC3E}">
        <p14:creationId xmlns:p14="http://schemas.microsoft.com/office/powerpoint/2010/main" val="330419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200" b="0" i="0" u="none" strike="noStrike" baseline="0" dirty="0">
                <a:latin typeface="CMR10"/>
              </a:rPr>
              <a:t>The exact reasons why plant mast is still not fully understood, but there are some hypotheses.</a:t>
            </a:r>
          </a:p>
          <a:p>
            <a:pPr algn="l"/>
            <a:r>
              <a:rPr lang="en-US" altLang="zh-CN" sz="1200" b="0" i="0" u="none" strike="noStrike" baseline="0" dirty="0">
                <a:latin typeface="CMR10"/>
              </a:rPr>
              <a:t>First is predator satiation hypothesis. Picture the masting year as a big buffet. When there are so much food, even the hungriest predators are well fed. Most of the seeds survive because there are just too many to consume. And in the following years, when the seed predators bring the whole family and ready for another big buffet, there isn’t one. By masting, plants manipulate the population of seed predators and also ensure the success of their reproduction.</a:t>
            </a:r>
          </a:p>
          <a:p>
            <a:pPr algn="l"/>
            <a:endParaRPr lang="en-US" altLang="zh-CN" sz="1200" b="0" i="0" u="none" strike="noStrike" baseline="0" dirty="0">
              <a:latin typeface="CMR10"/>
            </a:endParaRPr>
          </a:p>
          <a:p>
            <a:pPr algn="l"/>
            <a:r>
              <a:rPr lang="en-US" altLang="zh-CN" sz="1200" b="0" i="0" u="none" strike="noStrike" baseline="0" dirty="0">
                <a:latin typeface="CMR10"/>
              </a:rPr>
              <a:t>The next intuitive hypothesis is resource matching. A fixed fraction of resources is allocated to reproduction each year. Plants can simply be matching their reproductive output each year to the amount of resources available to them. </a:t>
            </a:r>
          </a:p>
          <a:p>
            <a:pPr algn="l"/>
            <a:endParaRPr lang="en-US" altLang="zh-CN" sz="1200" b="0" i="0" u="none" strike="noStrike" baseline="0" dirty="0">
              <a:latin typeface="CMR10"/>
            </a:endParaRPr>
          </a:p>
          <a:p>
            <a:pPr algn="l"/>
            <a:r>
              <a:rPr lang="en-US" altLang="zh-CN" dirty="0"/>
              <a:t>Pollination coupling hypothesis predicts that weather and plant resources drive the flowering effort of trees, highly synchronized flowering time enable more pollination and more production of seeds.</a:t>
            </a:r>
          </a:p>
          <a:p>
            <a:pPr algn="l"/>
            <a:endParaRPr lang="en-US" altLang="zh-CN" dirty="0"/>
          </a:p>
          <a:p>
            <a:pPr algn="l"/>
            <a:r>
              <a:rPr lang="en-US" altLang="zh-CN" dirty="0"/>
              <a:t>Environmental cues believes that certain environmental shift will trigger the masting events.</a:t>
            </a:r>
          </a:p>
          <a:p>
            <a:pPr algn="l"/>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6</a:t>
            </a:fld>
            <a:endParaRPr lang="zh-CN" altLang="en-US"/>
          </a:p>
        </p:txBody>
      </p:sp>
    </p:spTree>
    <p:extLst>
      <p:ext uri="{BB962C8B-B14F-4D97-AF65-F5344CB8AC3E}">
        <p14:creationId xmlns:p14="http://schemas.microsoft.com/office/powerpoint/2010/main" val="428514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While these hypotheses somehow explain the mechanisms of masting, the main factors driving masting events can vary depending on the species and the abiotic environment. Masting plays an important role in shaping mammal dynamics, and forest regeneration. Thus, studying masting is important to understand the broader ecological processes that govern forest ecosystems. For my PhD dissertation, I will delve deeper into the complex dynamics of masting by addressing several key questions that will help understand drivers and implications:</a:t>
            </a:r>
            <a:r>
              <a:rPr lang="en-US" altLang="zh-CN" b="0" i="0" u="sng" dirty="0">
                <a:solidFill>
                  <a:srgbClr val="FF0000"/>
                </a:solidFill>
              </a:rPr>
              <a:t> What reproductive traits are associated with mast seeding? This question will explore the specific traits of plants that enable or influence their ability to mast. What is the relationship between masting and tree growth? Here, I aim to examine how masting events may be linked to the growth patterns of trees and whether there is a trade-off between reproduction and growth. How changing climate affect seed dynamics? This question will investigate how changing environmental conditions might change masting behavior and its broader ecological consequences. These research questions will provide a comprehensive framework to understand how masting behaviors function in a changing climate and how they may influence the structure and dynamics of forest ecosystems.</a:t>
            </a:r>
            <a:endParaRPr lang="zh-CN" altLang="en-US" b="0" i="0" u="sng" dirty="0">
              <a:solidFill>
                <a:srgbClr val="FF0000"/>
              </a:solidFill>
            </a:endParaRPr>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7</a:t>
            </a:fld>
            <a:endParaRPr lang="zh-CN" altLang="en-US"/>
          </a:p>
        </p:txBody>
      </p:sp>
    </p:spTree>
    <p:extLst>
      <p:ext uri="{BB962C8B-B14F-4D97-AF65-F5344CB8AC3E}">
        <p14:creationId xmlns:p14="http://schemas.microsoft.com/office/powerpoint/2010/main" val="7160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Masting is pretty common, but not all tree species have this unique reproductive strategy. In the first chapter of my study, I will conduct a meta-analysis to explore which reproductive traits are most closely associated with a species tendency to mast.</a:t>
            </a:r>
          </a:p>
          <a:p>
            <a:endParaRPr lang="en-US" altLang="zh-CN" dirty="0"/>
          </a:p>
          <a:p>
            <a:r>
              <a:rPr lang="en-US" altLang="zh-CN" dirty="0"/>
              <a:t>I will focus on reproductive traits at different stages of the reproductive process: pollination, seed maturation and seed dispersal. These stages are also linked to the hypotheses we mentioned earlier. By examining these traits through the perspective of specific hypotheses at different stages, we can gain a better understanding of the selective pressures driving this phenomenon.</a:t>
            </a:r>
          </a:p>
          <a:p>
            <a:r>
              <a:rPr lang="en-US" altLang="zh-CN" dirty="0"/>
              <a:t>Starting with the pollination stage, several reproductive traits may be related to the success of pollination efficiency. Traits might be relevant include the type of reproduction, whether the species is monoecious, or dioecious, as well as the duration of flowering and the pollination mode. These factors are closely linked to the pollination coupling hypothesis, which suggests that synchronizing flowering among individuals or populations increases pollination efficiency which ensure the seed production.</a:t>
            </a:r>
          </a:p>
          <a:p>
            <a:endParaRPr lang="en-US" altLang="zh-CN" dirty="0"/>
          </a:p>
          <a:p>
            <a:r>
              <a:rPr lang="en-US" altLang="zh-CN" dirty="0"/>
              <a:t>Moving to the seed maturation stage, some important traits may be relevant to masting include leaf longevity and determinacy which could affect the timing of seed development and plant’s ability to invest in reproduction.</a:t>
            </a:r>
          </a:p>
          <a:p>
            <a:r>
              <a:rPr lang="en-US" altLang="zh-CN" dirty="0"/>
              <a:t>Finally, when seeds mature and are ready for dispersal, the role of seed predators becomes important. According to predator satiation hypothesis, masting overwhelms seed predators by producing large numbers of seeds, on the other hand, masting species may also rely on seed dispersers to carry seeds away from the parent tree, increasing the chances of seedling survival. In this context, seed traits such as seed size, nutrient content, dispersal mode, seed dormancy and seed longevity may all play key roles. Larger seeds and seed with higher nutrient content might be more attractive to seed predators, seed dormancy and seed longevity help ensure that seeds do not germinate immediately after dispersal, allowing them to wait for a better chance to establish in a favorable environment, since mast only happen once in several years, these traits might be important for these seed to survive.</a:t>
            </a:r>
          </a:p>
          <a:p>
            <a:endParaRPr lang="en-US" altLang="zh-CN" dirty="0"/>
          </a:p>
          <a:p>
            <a:r>
              <a:rPr lang="en-US" altLang="zh-CN" dirty="0"/>
              <a:t>Together with reproductive traits, I am also thinking of including biomes, forest type see if these environmental factors might result in mast. By examining these traits within the framework of relevant ecological hypotheses, we can gain a clearer picture of why some species engage in masting and others do not.</a:t>
            </a:r>
          </a:p>
          <a:p>
            <a:endParaRPr lang="en-US" altLang="zh-CN" dirty="0"/>
          </a:p>
          <a:p>
            <a:r>
              <a:rPr lang="en-US" altLang="zh-CN" dirty="0"/>
              <a:t>We</a:t>
            </a:r>
            <a:r>
              <a:rPr lang="zh-CN" altLang="en-US" dirty="0"/>
              <a:t> </a:t>
            </a:r>
            <a:r>
              <a:rPr lang="en-US" altLang="zh-CN" dirty="0"/>
              <a:t>are currently scraping data from Silvics of North America, MASTREE+ and some other papers.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8</a:t>
            </a:fld>
            <a:endParaRPr lang="zh-CN" altLang="en-US"/>
          </a:p>
        </p:txBody>
      </p:sp>
    </p:spTree>
    <p:extLst>
      <p:ext uri="{BB962C8B-B14F-4D97-AF65-F5344CB8AC3E}">
        <p14:creationId xmlns:p14="http://schemas.microsoft.com/office/powerpoint/2010/main" val="214389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0FAAC-8F8D-87C8-4710-7753225D5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D1A54-69DC-F2A2-17D9-5AC5FD2FF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EE2E5-0837-E5CA-83A7-954E54AA4A86}"/>
              </a:ext>
            </a:extLst>
          </p:cNvPr>
          <p:cNvSpPr>
            <a:spLocks noGrp="1"/>
          </p:cNvSpPr>
          <p:nvPr>
            <p:ph type="body" idx="1"/>
          </p:nvPr>
        </p:nvSpPr>
        <p:spPr/>
        <p:txBody>
          <a:bodyPr/>
          <a:lstStyle/>
          <a:p>
            <a:r>
              <a:rPr lang="en-US" altLang="zh-CN" sz="18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p:txBody>
      </p:sp>
      <p:sp>
        <p:nvSpPr>
          <p:cNvPr id="4" name="Slide Number Placeholder 3">
            <a:extLst>
              <a:ext uri="{FF2B5EF4-FFF2-40B4-BE49-F238E27FC236}">
                <a16:creationId xmlns:a16="http://schemas.microsoft.com/office/drawing/2014/main" id="{637B0C73-75ED-9F85-A6E8-2AD09385015F}"/>
              </a:ext>
            </a:extLst>
          </p:cNvPr>
          <p:cNvSpPr>
            <a:spLocks noGrp="1"/>
          </p:cNvSpPr>
          <p:nvPr>
            <p:ph type="sldNum" sz="quarter" idx="5"/>
          </p:nvPr>
        </p:nvSpPr>
        <p:spPr/>
        <p:txBody>
          <a:bodyPr/>
          <a:lstStyle/>
          <a:p>
            <a:fld id="{430DA4C6-A975-4C87-A435-951EC628F6D0}" type="slidenum">
              <a:rPr lang="zh-CN" altLang="en-US" smtClean="0"/>
              <a:t>9</a:t>
            </a:fld>
            <a:endParaRPr lang="zh-CN" altLang="en-US"/>
          </a:p>
        </p:txBody>
      </p:sp>
    </p:spTree>
    <p:extLst>
      <p:ext uri="{BB962C8B-B14F-4D97-AF65-F5344CB8AC3E}">
        <p14:creationId xmlns:p14="http://schemas.microsoft.com/office/powerpoint/2010/main" val="17230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86DA-4BA3-3444-09B2-7CC3C3F67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2392B-C1FB-8966-28E5-D5F9CFDC9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EE930-6373-9DE7-823E-2AF18CE8C04C}"/>
              </a:ext>
            </a:extLst>
          </p:cNvPr>
          <p:cNvSpPr>
            <a:spLocks noGrp="1"/>
          </p:cNvSpPr>
          <p:nvPr>
            <p:ph type="body" idx="1"/>
          </p:nvPr>
        </p:nvSpPr>
        <p:spPr/>
        <p:txBody>
          <a:bodyPr/>
          <a:lstStyle/>
          <a:p>
            <a:r>
              <a:rPr lang="en-US" altLang="zh-CN" sz="1800" dirty="0"/>
              <a:t>We chose Mount Rainier for this study, and this simplified map shows the stands we selected, labeled across an elevational gradient on two sides of the mountain. Our collaborator, </a:t>
            </a:r>
            <a:r>
              <a:rPr lang="en-US" altLang="zh-CN" sz="1800" dirty="0" err="1"/>
              <a:t>Janneke</a:t>
            </a:r>
            <a:r>
              <a:rPr lang="en-US" altLang="zh-CN" sz="1800" dirty="0"/>
              <a:t>, has been collecting seed data in these stands for years. Individuals growing at higher elevations face more stressful environmental conditions, and we expect that they might allocate their resource differently during masting years from those at lower elevations. </a:t>
            </a:r>
          </a:p>
          <a:p>
            <a:r>
              <a:rPr lang="en-US" altLang="zh-CN" sz="1800" dirty="0"/>
              <a:t>Species we selected for this study are listed in the table, they are common species and can be found in at least four stands.</a:t>
            </a:r>
          </a:p>
          <a:p>
            <a:pPr algn="l"/>
            <a:endParaRPr lang="en-US" altLang="zh-CN" sz="18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We expect to see a decrease in growth during the masting year, or even in the year before. However, we may also observe a period of increased growth leading up to the mast year. This relationship could vary between species and across different elevation gradients. Individuals at higher elevations and may exhibit a more pronounced trade-off between growth and reproduction.</a:t>
            </a:r>
            <a:endParaRPr lang="zh-CN" altLang="en-US" sz="1800" dirty="0"/>
          </a:p>
          <a:p>
            <a:pPr algn="l"/>
            <a:endParaRPr lang="en-US" altLang="zh-CN" sz="1800" b="0" i="0" u="none" strike="noStrike" baseline="0" dirty="0">
              <a:latin typeface="CMR10"/>
            </a:endParaRPr>
          </a:p>
          <a:p>
            <a:pPr algn="l"/>
            <a:endParaRPr lang="zh-CN" altLang="en-US" dirty="0"/>
          </a:p>
        </p:txBody>
      </p:sp>
      <p:sp>
        <p:nvSpPr>
          <p:cNvPr id="4" name="Slide Number Placeholder 3">
            <a:extLst>
              <a:ext uri="{FF2B5EF4-FFF2-40B4-BE49-F238E27FC236}">
                <a16:creationId xmlns:a16="http://schemas.microsoft.com/office/drawing/2014/main" id="{880ED68B-B3C4-9372-A3E1-DD872608ED25}"/>
              </a:ext>
            </a:extLst>
          </p:cNvPr>
          <p:cNvSpPr>
            <a:spLocks noGrp="1"/>
          </p:cNvSpPr>
          <p:nvPr>
            <p:ph type="sldNum" sz="quarter" idx="5"/>
          </p:nvPr>
        </p:nvSpPr>
        <p:spPr/>
        <p:txBody>
          <a:bodyPr/>
          <a:lstStyle/>
          <a:p>
            <a:fld id="{430DA4C6-A975-4C87-A435-951EC628F6D0}" type="slidenum">
              <a:rPr lang="zh-CN" altLang="en-US" smtClean="0"/>
              <a:t>10</a:t>
            </a:fld>
            <a:endParaRPr lang="zh-CN" altLang="en-US"/>
          </a:p>
        </p:txBody>
      </p:sp>
    </p:spTree>
    <p:extLst>
      <p:ext uri="{BB962C8B-B14F-4D97-AF65-F5344CB8AC3E}">
        <p14:creationId xmlns:p14="http://schemas.microsoft.com/office/powerpoint/2010/main" val="134782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B5A2-4300-5C20-4D82-42335C7C942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177079F8-36E7-95C7-F135-2241AB6DA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550826A3-9AFD-1AD1-2221-623A98359A11}"/>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5" name="Footer Placeholder 4">
            <a:extLst>
              <a:ext uri="{FF2B5EF4-FFF2-40B4-BE49-F238E27FC236}">
                <a16:creationId xmlns:a16="http://schemas.microsoft.com/office/drawing/2014/main" id="{42045F7C-6F26-AFE4-93BE-6E4EE2D379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AC0498-5A4D-4763-3F3C-8009E515759A}"/>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45997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2152-BAE9-D709-CCA7-FDE20652B3A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F3C3D42-3380-6C02-75BE-20FBB55A8B2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5A76F51-7EA0-BCF1-8B8B-CDFC3EC0F24F}"/>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5" name="Footer Placeholder 4">
            <a:extLst>
              <a:ext uri="{FF2B5EF4-FFF2-40B4-BE49-F238E27FC236}">
                <a16:creationId xmlns:a16="http://schemas.microsoft.com/office/drawing/2014/main" id="{18EE167E-92CF-E9E7-A706-53340293B2E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90B7062-CF9A-6856-1166-0E53D5B05655}"/>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76571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0E8A4-CC5D-8D76-FCCF-369AA2A41C0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3361987-566C-AD96-A2D3-345CDCE31F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55D3F51-1F9E-2131-80E2-DAF857CCF3F0}"/>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5" name="Footer Placeholder 4">
            <a:extLst>
              <a:ext uri="{FF2B5EF4-FFF2-40B4-BE49-F238E27FC236}">
                <a16:creationId xmlns:a16="http://schemas.microsoft.com/office/drawing/2014/main" id="{934B7527-8D04-9A6B-8C93-0C3495F1803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C2A1A2-7184-F379-49BF-797743697B06}"/>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5078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664A-D7AE-2A30-9BE3-02A3EC83B95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9D3F5C-B9BD-E6F2-ED92-6D9F41FEEB6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C55B2D8-F9D8-D700-6625-37D155B73A45}"/>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5" name="Footer Placeholder 4">
            <a:extLst>
              <a:ext uri="{FF2B5EF4-FFF2-40B4-BE49-F238E27FC236}">
                <a16:creationId xmlns:a16="http://schemas.microsoft.com/office/drawing/2014/main" id="{A203AF53-CA54-BD23-1E38-AED6DBCBE0C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0294C2-3F0B-A01A-42C1-62C6EB6F048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075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EF68-70D5-C343-CC1D-0B39282682D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16B15DD-023E-8F00-03A1-254D1038E4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6342EED-336F-B5C6-061A-CBD321A2F735}"/>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5" name="Footer Placeholder 4">
            <a:extLst>
              <a:ext uri="{FF2B5EF4-FFF2-40B4-BE49-F238E27FC236}">
                <a16:creationId xmlns:a16="http://schemas.microsoft.com/office/drawing/2014/main" id="{A0C26DCC-EBC5-8013-AD31-F22A6B448C9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182C19D-655B-6D81-2836-7B8A1EB21FC9}"/>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08852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45C9-EE35-E3E8-36FC-9C967ED2081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AC91268-E60F-D346-7E6C-FB08675E606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43917858-0F13-B521-0DA5-B468418AAEBB}"/>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5B26250B-A1C3-5963-2CCE-92EB8D5B003B}"/>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6" name="Footer Placeholder 5">
            <a:extLst>
              <a:ext uri="{FF2B5EF4-FFF2-40B4-BE49-F238E27FC236}">
                <a16:creationId xmlns:a16="http://schemas.microsoft.com/office/drawing/2014/main" id="{410E620F-B176-7EF9-F302-93AF12D18A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D229FB1-F01C-5237-6659-25C448EADA2E}"/>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904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2F74-82F3-732E-1D4D-BBDA701BC5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48F1E29-CFC3-9147-A8D2-20BB1CFD6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A4F09B9-3887-9E27-8FE8-55817F1F815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0C08904-8FAD-A2B8-8055-76A5FB24C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40C9A81-9283-C6E1-C497-65A32B26126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7A731DC-59DE-072D-E754-BA17A656383E}"/>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8" name="Footer Placeholder 7">
            <a:extLst>
              <a:ext uri="{FF2B5EF4-FFF2-40B4-BE49-F238E27FC236}">
                <a16:creationId xmlns:a16="http://schemas.microsoft.com/office/drawing/2014/main" id="{FC5F785E-570F-E053-C37A-4EC077C602F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0F639608-C6A5-D6B5-4973-A1BF80B2B061}"/>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597668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9FB5-C2F8-E068-06BF-D1DAAB4F064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4A802CB-FD3F-93C1-B3F8-F770306C1DFD}"/>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4" name="Footer Placeholder 3">
            <a:extLst>
              <a:ext uri="{FF2B5EF4-FFF2-40B4-BE49-F238E27FC236}">
                <a16:creationId xmlns:a16="http://schemas.microsoft.com/office/drawing/2014/main" id="{240A61B4-5DC1-1F6B-4F4C-57141076FB7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A375C62-526C-4619-DD6C-9B4C1B7D936D}"/>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11563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EA420-5224-4B11-532C-E85144FB40E2}"/>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3" name="Footer Placeholder 2">
            <a:extLst>
              <a:ext uri="{FF2B5EF4-FFF2-40B4-BE49-F238E27FC236}">
                <a16:creationId xmlns:a16="http://schemas.microsoft.com/office/drawing/2014/main" id="{419029F3-C971-1FD3-3E48-E706CFF0532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E7949EF-45B7-2E12-630C-FD5999164A7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9138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DE68-A6E8-944C-3096-B5F04C04D3C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BF4446A-99C8-8438-2C62-CA4BD3D3EF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D27D98C-BDC6-7E3F-1BF0-861369BA4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B57A3CC-1E48-BD06-6FEA-894353885E8E}"/>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6" name="Footer Placeholder 5">
            <a:extLst>
              <a:ext uri="{FF2B5EF4-FFF2-40B4-BE49-F238E27FC236}">
                <a16:creationId xmlns:a16="http://schemas.microsoft.com/office/drawing/2014/main" id="{9C5818C7-88DD-3062-BFA0-DEA81201002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565C4D0-F622-B302-77DB-F20EE5F38BEF}"/>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02584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3A68-7C24-C251-BB43-C2862BA54B6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1E0BA3B3-FD21-29F8-9457-0F50D7CC1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DFF54C7-595E-DF62-0AE9-CACE58BCD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C5E1499-7430-24E1-7A6B-55C1273C9AAA}"/>
              </a:ext>
            </a:extLst>
          </p:cNvPr>
          <p:cNvSpPr>
            <a:spLocks noGrp="1"/>
          </p:cNvSpPr>
          <p:nvPr>
            <p:ph type="dt" sz="half" idx="10"/>
          </p:nvPr>
        </p:nvSpPr>
        <p:spPr/>
        <p:txBody>
          <a:bodyPr/>
          <a:lstStyle/>
          <a:p>
            <a:fld id="{C36947B3-9F53-491A-95DF-CA5C72900339}" type="datetimeFigureOut">
              <a:rPr lang="zh-CN" altLang="en-US" smtClean="0"/>
              <a:t>2025/7/8</a:t>
            </a:fld>
            <a:endParaRPr lang="zh-CN" altLang="en-US"/>
          </a:p>
        </p:txBody>
      </p:sp>
      <p:sp>
        <p:nvSpPr>
          <p:cNvPr id="6" name="Footer Placeholder 5">
            <a:extLst>
              <a:ext uri="{FF2B5EF4-FFF2-40B4-BE49-F238E27FC236}">
                <a16:creationId xmlns:a16="http://schemas.microsoft.com/office/drawing/2014/main" id="{5AD24196-D835-F3EF-8B91-1798887CF30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AE8F503-E819-C486-2A53-DE92F194A650}"/>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6825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B01342-FD11-F931-C2E0-224E0381D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946FCFD-52DA-60BE-D278-E2065649D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152C26D-A684-6E9A-7F50-E110737D00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6947B3-9F53-491A-95DF-CA5C72900339}" type="datetimeFigureOut">
              <a:rPr lang="zh-CN" altLang="en-US" smtClean="0"/>
              <a:t>2025/7/8</a:t>
            </a:fld>
            <a:endParaRPr lang="zh-CN" altLang="en-US"/>
          </a:p>
        </p:txBody>
      </p:sp>
      <p:sp>
        <p:nvSpPr>
          <p:cNvPr id="5" name="Footer Placeholder 4">
            <a:extLst>
              <a:ext uri="{FF2B5EF4-FFF2-40B4-BE49-F238E27FC236}">
                <a16:creationId xmlns:a16="http://schemas.microsoft.com/office/drawing/2014/main" id="{5894B109-E779-C211-A209-66449D51E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77D4C50A-C7A4-165A-F295-8834B03E3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1485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37E3-C91D-A45C-1339-074175040885}"/>
              </a:ext>
            </a:extLst>
          </p:cNvPr>
          <p:cNvSpPr>
            <a:spLocks noGrp="1"/>
          </p:cNvSpPr>
          <p:nvPr>
            <p:ph type="ctrTitle"/>
          </p:nvPr>
        </p:nvSpPr>
        <p:spPr>
          <a:xfrm>
            <a:off x="446567" y="1122363"/>
            <a:ext cx="11323675" cy="2387600"/>
          </a:xfrm>
        </p:spPr>
        <p:txBody>
          <a:bodyPr/>
          <a:lstStyle/>
          <a:p>
            <a:r>
              <a:rPr lang="en-US" altLang="zh-CN" dirty="0">
                <a:solidFill>
                  <a:schemeClr val="bg1"/>
                </a:solidFill>
              </a:rPr>
              <a:t>The fine balance</a:t>
            </a:r>
            <a:br>
              <a:rPr lang="en-US" altLang="zh-CN" dirty="0">
                <a:solidFill>
                  <a:schemeClr val="bg1"/>
                </a:solidFill>
              </a:rPr>
            </a:br>
            <a:r>
              <a:rPr lang="en-US" altLang="zh-CN" sz="2400" b="0" i="0" u="none" strike="noStrike" baseline="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Exploring the Interplay of Reproductive Strategies and Growth Dynamics in Trees</a:t>
            </a:r>
            <a:endParaRPr lang="zh-CN" altLang="en-US"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17FB141-54A4-76BC-07EC-43A68716628E}"/>
              </a:ext>
            </a:extLst>
          </p:cNvPr>
          <p:cNvSpPr>
            <a:spLocks noGrp="1"/>
          </p:cNvSpPr>
          <p:nvPr>
            <p:ph type="subTitle" idx="1"/>
          </p:nvPr>
        </p:nvSpPr>
        <p:spPr>
          <a:xfrm>
            <a:off x="1524000" y="4795801"/>
            <a:ext cx="9144000" cy="1655762"/>
          </a:xfrm>
        </p:spPr>
        <p:txBody>
          <a:bodyPr>
            <a:normAutofit/>
          </a:bodyPr>
          <a:lstStyle/>
          <a:p>
            <a:r>
              <a:rPr lang="en-US" altLang="zh-CN" dirty="0">
                <a:solidFill>
                  <a:schemeClr val="bg1"/>
                </a:solidFill>
              </a:rPr>
              <a:t>Xiaomao (Mao) Wang</a:t>
            </a:r>
          </a:p>
          <a:p>
            <a:r>
              <a:rPr lang="en-US" altLang="zh-CN" dirty="0">
                <a:solidFill>
                  <a:schemeClr val="bg1"/>
                </a:solidFill>
              </a:rPr>
              <a:t>Supervisor: Elizabeth </a:t>
            </a:r>
            <a:r>
              <a:rPr lang="en-US" altLang="zh-CN" dirty="0" err="1">
                <a:solidFill>
                  <a:schemeClr val="bg1"/>
                </a:solidFill>
              </a:rPr>
              <a:t>Wolkovich</a:t>
            </a:r>
            <a:endParaRPr lang="en-US" altLang="zh-CN" dirty="0">
              <a:solidFill>
                <a:schemeClr val="bg1"/>
              </a:solidFill>
            </a:endParaRPr>
          </a:p>
        </p:txBody>
      </p:sp>
      <p:pic>
        <p:nvPicPr>
          <p:cNvPr id="4" name="Picture 3">
            <a:extLst>
              <a:ext uri="{FF2B5EF4-FFF2-40B4-BE49-F238E27FC236}">
                <a16:creationId xmlns:a16="http://schemas.microsoft.com/office/drawing/2014/main" id="{8DA39340-F71C-7AEB-2FBA-24212F692A18}"/>
              </a:ext>
            </a:extLst>
          </p:cNvPr>
          <p:cNvPicPr>
            <a:picLocks noChangeAspect="1"/>
          </p:cNvPicPr>
          <p:nvPr/>
        </p:nvPicPr>
        <p:blipFill>
          <a:blip r:embed="rId3"/>
          <a:stretch>
            <a:fillRect/>
          </a:stretch>
        </p:blipFill>
        <p:spPr>
          <a:xfrm>
            <a:off x="0" y="-120575"/>
            <a:ext cx="1481544" cy="1481544"/>
          </a:xfrm>
          <a:prstGeom prst="rect">
            <a:avLst/>
          </a:prstGeom>
        </p:spPr>
      </p:pic>
      <p:sp>
        <p:nvSpPr>
          <p:cNvPr id="5" name="TextBox 4">
            <a:extLst>
              <a:ext uri="{FF2B5EF4-FFF2-40B4-BE49-F238E27FC236}">
                <a16:creationId xmlns:a16="http://schemas.microsoft.com/office/drawing/2014/main" id="{8A1E6120-2F98-F774-C5C8-F3E047666C24}"/>
              </a:ext>
            </a:extLst>
          </p:cNvPr>
          <p:cNvSpPr txBox="1"/>
          <p:nvPr/>
        </p:nvSpPr>
        <p:spPr>
          <a:xfrm>
            <a:off x="1357495" y="356460"/>
            <a:ext cx="4738505" cy="1382943"/>
          </a:xfrm>
          <a:prstGeom prst="rect">
            <a:avLst/>
          </a:prstGeom>
          <a:noFill/>
        </p:spPr>
        <p:txBody>
          <a:bodyPr wrap="square" rtlCol="0">
            <a:spAutoFit/>
          </a:bodyPr>
          <a:lstStyle/>
          <a:p>
            <a:pPr>
              <a:lnSpc>
                <a:spcPct val="90000"/>
              </a:lnSpc>
              <a:spcBef>
                <a:spcPts val="1000"/>
              </a:spcBef>
            </a:pPr>
            <a:r>
              <a:rPr lang="en-US" altLang="zh-CN" sz="1600" b="1" dirty="0">
                <a:solidFill>
                  <a:schemeClr val="bg1"/>
                </a:solidFill>
              </a:rPr>
              <a:t>Faculty of Forestry, University of British Columbia</a:t>
            </a:r>
          </a:p>
          <a:p>
            <a:pPr>
              <a:lnSpc>
                <a:spcPct val="90000"/>
              </a:lnSpc>
              <a:spcBef>
                <a:spcPts val="1000"/>
              </a:spcBef>
            </a:pPr>
            <a:r>
              <a:rPr lang="en-US" altLang="zh-CN" sz="1600" b="1" dirty="0">
                <a:solidFill>
                  <a:schemeClr val="bg1"/>
                </a:solidFill>
              </a:rPr>
              <a:t>1</a:t>
            </a:r>
            <a:r>
              <a:rPr lang="en-US" altLang="zh-CN" sz="1600" b="1" baseline="30000" dirty="0">
                <a:solidFill>
                  <a:schemeClr val="bg1"/>
                </a:solidFill>
              </a:rPr>
              <a:t>st</a:t>
            </a:r>
            <a:r>
              <a:rPr lang="en-US" altLang="zh-CN" sz="1600" b="1" dirty="0">
                <a:solidFill>
                  <a:schemeClr val="bg1"/>
                </a:solidFill>
              </a:rPr>
              <a:t> Doctoral Committee Meeting</a:t>
            </a:r>
          </a:p>
          <a:p>
            <a:pPr>
              <a:lnSpc>
                <a:spcPct val="90000"/>
              </a:lnSpc>
              <a:spcBef>
                <a:spcPts val="1000"/>
              </a:spcBef>
            </a:pPr>
            <a:endParaRPr lang="en-US" altLang="zh-CN" sz="1600" b="1" dirty="0">
              <a:solidFill>
                <a:schemeClr val="bg1"/>
              </a:solidFill>
            </a:endParaRPr>
          </a:p>
          <a:p>
            <a:endParaRPr lang="zh-CN" altLang="en-US" sz="1200" b="1" dirty="0">
              <a:solidFill>
                <a:schemeClr val="bg1"/>
              </a:solidFill>
            </a:endParaRPr>
          </a:p>
          <a:p>
            <a:endParaRPr lang="zh-CN" altLang="en-US" sz="1200" b="1" dirty="0"/>
          </a:p>
        </p:txBody>
      </p:sp>
    </p:spTree>
    <p:extLst>
      <p:ext uri="{BB962C8B-B14F-4D97-AF65-F5344CB8AC3E}">
        <p14:creationId xmlns:p14="http://schemas.microsoft.com/office/powerpoint/2010/main" val="394671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DD75-BBBF-2764-80F5-EC1D40CA53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8E7BC7-2051-CE8C-4DF8-4D01C174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08300C-EE17-3D0E-2700-09C527746D60}"/>
              </a:ext>
            </a:extLst>
          </p:cNvPr>
          <p:cNvPicPr>
            <a:picLocks noChangeAspect="1"/>
          </p:cNvPicPr>
          <p:nvPr/>
        </p:nvPicPr>
        <p:blipFill>
          <a:blip r:embed="rId3">
            <a:extLst>
              <a:ext uri="{28A0092B-C50C-407E-A947-70E740481C1C}">
                <a14:useLocalDpi xmlns:a14="http://schemas.microsoft.com/office/drawing/2010/main" val="0"/>
              </a:ext>
            </a:extLst>
          </a:blip>
          <a:srcRect b="5436"/>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3F1C545D-1DFD-9489-CB7C-B28D02A61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3BAE57-6C5F-6388-6F56-CA6199058F04}"/>
              </a:ext>
            </a:extLst>
          </p:cNvPr>
          <p:cNvSpPr>
            <a:spLocks noGrp="1"/>
          </p:cNvSpPr>
          <p:nvPr>
            <p:ph type="title"/>
          </p:nvPr>
        </p:nvSpPr>
        <p:spPr>
          <a:xfrm>
            <a:off x="838200" y="365125"/>
            <a:ext cx="3822189" cy="1899912"/>
          </a:xfrm>
        </p:spPr>
        <p:txBody>
          <a:bodyPr>
            <a:normAutofit/>
          </a:bodyPr>
          <a:lstStyle/>
          <a:p>
            <a:endParaRPr lang="zh-CN" altLang="en-US" sz="4000" dirty="0"/>
          </a:p>
        </p:txBody>
      </p:sp>
      <p:sp>
        <p:nvSpPr>
          <p:cNvPr id="6" name="Content Placeholder 5">
            <a:extLst>
              <a:ext uri="{FF2B5EF4-FFF2-40B4-BE49-F238E27FC236}">
                <a16:creationId xmlns:a16="http://schemas.microsoft.com/office/drawing/2014/main" id="{853BD777-B3B0-5D7A-3644-C54031E56D2E}"/>
              </a:ext>
            </a:extLst>
          </p:cNvPr>
          <p:cNvSpPr>
            <a:spLocks noGrp="1"/>
          </p:cNvSpPr>
          <p:nvPr>
            <p:ph idx="1"/>
          </p:nvPr>
        </p:nvSpPr>
        <p:spPr/>
        <p:txBody>
          <a:bodyPr/>
          <a:lstStyle/>
          <a:p>
            <a:endParaRPr lang="zh-CN" altLang="en-US" dirty="0"/>
          </a:p>
        </p:txBody>
      </p:sp>
      <p:pic>
        <p:nvPicPr>
          <p:cNvPr id="7" name="Content Placeholder 4" descr="A screen shot of a video game&#10;&#10;Description automatically generated">
            <a:extLst>
              <a:ext uri="{FF2B5EF4-FFF2-40B4-BE49-F238E27FC236}">
                <a16:creationId xmlns:a16="http://schemas.microsoft.com/office/drawing/2014/main" id="{0BDD806F-B315-D6B6-DB7D-77F43BA57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35" y="2314240"/>
            <a:ext cx="5629457" cy="3862723"/>
          </a:xfrm>
          <a:prstGeom prst="rect">
            <a:avLst/>
          </a:prstGeom>
        </p:spPr>
      </p:pic>
      <p:pic>
        <p:nvPicPr>
          <p:cNvPr id="19" name="Picture 18">
            <a:extLst>
              <a:ext uri="{FF2B5EF4-FFF2-40B4-BE49-F238E27FC236}">
                <a16:creationId xmlns:a16="http://schemas.microsoft.com/office/drawing/2014/main" id="{0E9AA9C4-BDD8-AB3F-86E8-8E9D0F9886AE}"/>
              </a:ext>
            </a:extLst>
          </p:cNvPr>
          <p:cNvPicPr>
            <a:picLocks noChangeAspect="1"/>
          </p:cNvPicPr>
          <p:nvPr/>
        </p:nvPicPr>
        <p:blipFill>
          <a:blip r:embed="rId5"/>
          <a:stretch>
            <a:fillRect/>
          </a:stretch>
        </p:blipFill>
        <p:spPr>
          <a:xfrm>
            <a:off x="6096003" y="667116"/>
            <a:ext cx="1887413" cy="1893034"/>
          </a:xfrm>
          <a:prstGeom prst="roundRect">
            <a:avLst/>
          </a:prstGeom>
        </p:spPr>
      </p:pic>
      <p:pic>
        <p:nvPicPr>
          <p:cNvPr id="20" name="Picture 19">
            <a:extLst>
              <a:ext uri="{FF2B5EF4-FFF2-40B4-BE49-F238E27FC236}">
                <a16:creationId xmlns:a16="http://schemas.microsoft.com/office/drawing/2014/main" id="{7C8418BA-4E79-5089-0484-3429F795BD1D}"/>
              </a:ext>
            </a:extLst>
          </p:cNvPr>
          <p:cNvPicPr>
            <a:picLocks noChangeAspect="1"/>
          </p:cNvPicPr>
          <p:nvPr/>
        </p:nvPicPr>
        <p:blipFill>
          <a:blip r:embed="rId6"/>
          <a:stretch>
            <a:fillRect/>
          </a:stretch>
        </p:blipFill>
        <p:spPr>
          <a:xfrm>
            <a:off x="7980495" y="667117"/>
            <a:ext cx="1887413" cy="1893034"/>
          </a:xfrm>
          <a:prstGeom prst="roundRect">
            <a:avLst/>
          </a:prstGeom>
        </p:spPr>
      </p:pic>
      <p:pic>
        <p:nvPicPr>
          <p:cNvPr id="21" name="Picture 4" descr="close up of hemlock with cones">
            <a:extLst>
              <a:ext uri="{FF2B5EF4-FFF2-40B4-BE49-F238E27FC236}">
                <a16:creationId xmlns:a16="http://schemas.microsoft.com/office/drawing/2014/main" id="{31B1F4A2-B2B0-7163-B51B-189C46C33E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07" b="22196"/>
          <a:stretch/>
        </p:blipFill>
        <p:spPr bwMode="auto">
          <a:xfrm>
            <a:off x="9866686" y="666676"/>
            <a:ext cx="1887413" cy="1907121"/>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1326E586-2FBC-1E70-48B1-30A46451EE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95" t="13276" r="36478" b="3404"/>
          <a:stretch/>
        </p:blipFill>
        <p:spPr bwMode="auto">
          <a:xfrm>
            <a:off x="6096000" y="3449872"/>
            <a:ext cx="1887412" cy="1882798"/>
          </a:xfrm>
          <a:prstGeom prst="round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88471A-B42A-679B-84D5-452227E6C4ED}"/>
              </a:ext>
            </a:extLst>
          </p:cNvPr>
          <p:cNvPicPr>
            <a:picLocks noChangeAspect="1"/>
          </p:cNvPicPr>
          <p:nvPr/>
        </p:nvPicPr>
        <p:blipFill>
          <a:blip r:embed="rId9"/>
          <a:srcRect l="24816"/>
          <a:stretch/>
        </p:blipFill>
        <p:spPr>
          <a:xfrm>
            <a:off x="9870825" y="3449872"/>
            <a:ext cx="1887413" cy="1882798"/>
          </a:xfrm>
          <a:prstGeom prst="roundRect">
            <a:avLst/>
          </a:prstGeom>
        </p:spPr>
      </p:pic>
      <p:pic>
        <p:nvPicPr>
          <p:cNvPr id="26" name="Picture 8">
            <a:extLst>
              <a:ext uri="{FF2B5EF4-FFF2-40B4-BE49-F238E27FC236}">
                <a16:creationId xmlns:a16="http://schemas.microsoft.com/office/drawing/2014/main" id="{83AA186C-9545-8E7B-A994-E3D26D7BAD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326"/>
          <a:stretch/>
        </p:blipFill>
        <p:spPr bwMode="auto">
          <a:xfrm>
            <a:off x="7983412" y="3449432"/>
            <a:ext cx="1887413" cy="1883238"/>
          </a:xfrm>
          <a:prstGeom prst="round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17ADF-B1AA-F1A6-2C75-D578A4D2C233}"/>
              </a:ext>
            </a:extLst>
          </p:cNvPr>
          <p:cNvSpPr txBox="1"/>
          <p:nvPr/>
        </p:nvSpPr>
        <p:spPr>
          <a:xfrm>
            <a:off x="6096000" y="2560590"/>
            <a:ext cx="1898135" cy="523220"/>
          </a:xfrm>
          <a:prstGeom prst="rect">
            <a:avLst/>
          </a:prstGeom>
          <a:solidFill>
            <a:schemeClr val="bg1"/>
          </a:solidFill>
        </p:spPr>
        <p:txBody>
          <a:bodyPr wrap="square" rtlCol="0">
            <a:spAutoFit/>
          </a:bodyPr>
          <a:lstStyle/>
          <a:p>
            <a:pPr algn="ctr"/>
            <a:r>
              <a:rPr lang="en-US" altLang="zh-CN" sz="1400" b="1" dirty="0"/>
              <a:t>Abies amabilis </a:t>
            </a:r>
          </a:p>
          <a:p>
            <a:pPr algn="ctr"/>
            <a:r>
              <a:rPr lang="en-US" altLang="zh-CN" sz="1400" b="1" dirty="0"/>
              <a:t>Pacific silver fir</a:t>
            </a:r>
            <a:endParaRPr lang="zh-CN" altLang="en-US" sz="1400" b="1" dirty="0"/>
          </a:p>
        </p:txBody>
      </p:sp>
      <p:sp>
        <p:nvSpPr>
          <p:cNvPr id="8" name="TextBox 7">
            <a:extLst>
              <a:ext uri="{FF2B5EF4-FFF2-40B4-BE49-F238E27FC236}">
                <a16:creationId xmlns:a16="http://schemas.microsoft.com/office/drawing/2014/main" id="{ABF8B26A-8194-1D4E-FE3B-B052528C28B5}"/>
              </a:ext>
            </a:extLst>
          </p:cNvPr>
          <p:cNvSpPr txBox="1"/>
          <p:nvPr/>
        </p:nvSpPr>
        <p:spPr>
          <a:xfrm>
            <a:off x="7938402" y="2561030"/>
            <a:ext cx="2031325" cy="523220"/>
          </a:xfrm>
          <a:prstGeom prst="rect">
            <a:avLst/>
          </a:prstGeom>
          <a:solidFill>
            <a:schemeClr val="bg1"/>
          </a:solidFill>
        </p:spPr>
        <p:txBody>
          <a:bodyPr wrap="square" rtlCol="0">
            <a:spAutoFit/>
          </a:bodyPr>
          <a:lstStyle/>
          <a:p>
            <a:pPr algn="ctr"/>
            <a:r>
              <a:rPr lang="en-US" altLang="zh-CN" sz="1400" b="1" dirty="0"/>
              <a:t>Pseudotsuga </a:t>
            </a:r>
            <a:r>
              <a:rPr lang="en-US" altLang="zh-CN" sz="1400" b="1" dirty="0" err="1"/>
              <a:t>menziesii</a:t>
            </a:r>
            <a:endParaRPr lang="en-US" altLang="zh-CN" sz="1400" b="1" dirty="0"/>
          </a:p>
          <a:p>
            <a:pPr algn="ctr"/>
            <a:r>
              <a:rPr lang="en-US" altLang="zh-CN" sz="1400" b="1" dirty="0"/>
              <a:t>Douglas fir</a:t>
            </a:r>
            <a:endParaRPr lang="zh-CN" altLang="en-US" sz="1400" b="1" dirty="0"/>
          </a:p>
        </p:txBody>
      </p:sp>
      <p:sp>
        <p:nvSpPr>
          <p:cNvPr id="9" name="TextBox 8">
            <a:extLst>
              <a:ext uri="{FF2B5EF4-FFF2-40B4-BE49-F238E27FC236}">
                <a16:creationId xmlns:a16="http://schemas.microsoft.com/office/drawing/2014/main" id="{B8A8C4A4-1E76-7E8C-089F-FF09C73201C8}"/>
              </a:ext>
            </a:extLst>
          </p:cNvPr>
          <p:cNvSpPr txBox="1"/>
          <p:nvPr/>
        </p:nvSpPr>
        <p:spPr>
          <a:xfrm>
            <a:off x="9884599" y="2560590"/>
            <a:ext cx="1876522" cy="523220"/>
          </a:xfrm>
          <a:prstGeom prst="rect">
            <a:avLst/>
          </a:prstGeom>
          <a:solidFill>
            <a:schemeClr val="bg1"/>
          </a:solidFill>
        </p:spPr>
        <p:txBody>
          <a:bodyPr wrap="square" rtlCol="0">
            <a:spAutoFit/>
          </a:bodyPr>
          <a:lstStyle/>
          <a:p>
            <a:pPr algn="ctr"/>
            <a:r>
              <a:rPr lang="en-US" altLang="zh-CN" sz="1400" b="1" dirty="0"/>
              <a:t>Tsuga heterophylla</a:t>
            </a:r>
          </a:p>
          <a:p>
            <a:pPr algn="ctr"/>
            <a:r>
              <a:rPr lang="en-US" altLang="zh-CN" sz="1400" b="1" dirty="0"/>
              <a:t>Western hemlock</a:t>
            </a:r>
            <a:endParaRPr lang="zh-CN" altLang="en-US" sz="1400" b="1" dirty="0"/>
          </a:p>
        </p:txBody>
      </p:sp>
      <p:sp>
        <p:nvSpPr>
          <p:cNvPr id="11" name="TextBox 10">
            <a:extLst>
              <a:ext uri="{FF2B5EF4-FFF2-40B4-BE49-F238E27FC236}">
                <a16:creationId xmlns:a16="http://schemas.microsoft.com/office/drawing/2014/main" id="{D770F766-3BCA-260B-EB4B-4B67EB66E305}"/>
              </a:ext>
            </a:extLst>
          </p:cNvPr>
          <p:cNvSpPr txBox="1"/>
          <p:nvPr/>
        </p:nvSpPr>
        <p:spPr>
          <a:xfrm>
            <a:off x="6096000" y="5332670"/>
            <a:ext cx="1863813" cy="523220"/>
          </a:xfrm>
          <a:prstGeom prst="rect">
            <a:avLst/>
          </a:prstGeom>
          <a:solidFill>
            <a:schemeClr val="bg1"/>
          </a:solidFill>
        </p:spPr>
        <p:txBody>
          <a:bodyPr wrap="square" rtlCol="0">
            <a:spAutoFit/>
          </a:bodyPr>
          <a:lstStyle/>
          <a:p>
            <a:pPr algn="ctr"/>
            <a:r>
              <a:rPr lang="en-US" altLang="zh-CN" sz="1400" b="1" dirty="0"/>
              <a:t>Tsuga </a:t>
            </a:r>
            <a:r>
              <a:rPr lang="en-US" altLang="zh-CN" sz="1400" b="1" dirty="0" err="1"/>
              <a:t>mertensiana</a:t>
            </a:r>
            <a:endParaRPr lang="en-US" altLang="zh-CN" sz="1400" b="1" dirty="0"/>
          </a:p>
          <a:p>
            <a:pPr algn="ctr"/>
            <a:r>
              <a:rPr lang="en-US" altLang="zh-CN" sz="1400" b="1" dirty="0"/>
              <a:t>Mountain hemlock</a:t>
            </a:r>
            <a:endParaRPr lang="zh-CN" altLang="en-US" sz="1400" b="1" dirty="0"/>
          </a:p>
        </p:txBody>
      </p:sp>
      <p:sp>
        <p:nvSpPr>
          <p:cNvPr id="13" name="TextBox 12">
            <a:extLst>
              <a:ext uri="{FF2B5EF4-FFF2-40B4-BE49-F238E27FC236}">
                <a16:creationId xmlns:a16="http://schemas.microsoft.com/office/drawing/2014/main" id="{6DC72946-237F-F2B1-1153-EA42B4C2DD0F}"/>
              </a:ext>
            </a:extLst>
          </p:cNvPr>
          <p:cNvSpPr txBox="1"/>
          <p:nvPr/>
        </p:nvSpPr>
        <p:spPr>
          <a:xfrm>
            <a:off x="9890286" y="5332670"/>
            <a:ext cx="1863813" cy="523220"/>
          </a:xfrm>
          <a:prstGeom prst="rect">
            <a:avLst/>
          </a:prstGeom>
          <a:solidFill>
            <a:schemeClr val="bg1"/>
          </a:solidFill>
        </p:spPr>
        <p:txBody>
          <a:bodyPr wrap="square" rtlCol="0">
            <a:spAutoFit/>
          </a:bodyPr>
          <a:lstStyle/>
          <a:p>
            <a:pPr algn="ctr"/>
            <a:r>
              <a:rPr lang="en-US" altLang="zh-CN" sz="1400" b="1" dirty="0"/>
              <a:t>Thuja plicata</a:t>
            </a:r>
          </a:p>
          <a:p>
            <a:pPr algn="ctr"/>
            <a:r>
              <a:rPr lang="en-US" altLang="zh-CN" sz="1400" b="1" dirty="0"/>
              <a:t>Western Redcedar</a:t>
            </a:r>
            <a:endParaRPr lang="zh-CN" altLang="en-US" sz="1400" b="1" dirty="0"/>
          </a:p>
        </p:txBody>
      </p:sp>
      <p:sp>
        <p:nvSpPr>
          <p:cNvPr id="14" name="TextBox 13">
            <a:extLst>
              <a:ext uri="{FF2B5EF4-FFF2-40B4-BE49-F238E27FC236}">
                <a16:creationId xmlns:a16="http://schemas.microsoft.com/office/drawing/2014/main" id="{B311C268-2658-768F-5BB2-65E1322CA55F}"/>
              </a:ext>
            </a:extLst>
          </p:cNvPr>
          <p:cNvSpPr txBox="1"/>
          <p:nvPr/>
        </p:nvSpPr>
        <p:spPr>
          <a:xfrm>
            <a:off x="7801254" y="5332670"/>
            <a:ext cx="2211057" cy="523220"/>
          </a:xfrm>
          <a:prstGeom prst="rect">
            <a:avLst/>
          </a:prstGeom>
          <a:solidFill>
            <a:schemeClr val="bg1"/>
          </a:solidFill>
        </p:spPr>
        <p:txBody>
          <a:bodyPr wrap="square" rtlCol="0">
            <a:spAutoFit/>
          </a:bodyPr>
          <a:lstStyle/>
          <a:p>
            <a:pPr algn="ctr"/>
            <a:r>
              <a:rPr lang="en-US" altLang="zh-CN" sz="1400" b="1" dirty="0" err="1"/>
              <a:t>Callitropsis</a:t>
            </a:r>
            <a:r>
              <a:rPr lang="en-US" altLang="zh-CN" sz="1400" b="1" dirty="0"/>
              <a:t> </a:t>
            </a:r>
            <a:r>
              <a:rPr lang="en-US" altLang="zh-CN" sz="1400" b="1" dirty="0" err="1"/>
              <a:t>nootkatensis</a:t>
            </a:r>
            <a:endParaRPr lang="en-US" altLang="zh-CN" sz="1400" b="1" dirty="0"/>
          </a:p>
          <a:p>
            <a:pPr algn="ctr"/>
            <a:r>
              <a:rPr lang="en-US" altLang="zh-CN" sz="1400" b="1" dirty="0"/>
              <a:t>Yellow cedar</a:t>
            </a:r>
            <a:endParaRPr lang="zh-CN" altLang="en-US" sz="1400" b="1" dirty="0"/>
          </a:p>
        </p:txBody>
      </p:sp>
      <p:sp>
        <p:nvSpPr>
          <p:cNvPr id="15" name="TextBox 14">
            <a:extLst>
              <a:ext uri="{FF2B5EF4-FFF2-40B4-BE49-F238E27FC236}">
                <a16:creationId xmlns:a16="http://schemas.microsoft.com/office/drawing/2014/main" id="{F8FDC983-93B5-A453-A014-6C8775512FB5}"/>
              </a:ext>
            </a:extLst>
          </p:cNvPr>
          <p:cNvSpPr txBox="1"/>
          <p:nvPr/>
        </p:nvSpPr>
        <p:spPr>
          <a:xfrm>
            <a:off x="2749294" y="6176963"/>
            <a:ext cx="2215671" cy="261610"/>
          </a:xfrm>
          <a:prstGeom prst="rect">
            <a:avLst/>
          </a:prstGeom>
          <a:noFill/>
        </p:spPr>
        <p:txBody>
          <a:bodyPr wrap="none" rtlCol="0">
            <a:spAutoFit/>
          </a:bodyPr>
          <a:lstStyle/>
          <a:p>
            <a:r>
              <a:rPr lang="en-US" altLang="zh-CN" sz="1100" dirty="0"/>
              <a:t>Source: </a:t>
            </a:r>
            <a:r>
              <a:rPr lang="en-US" altLang="zh-CN" sz="1100" dirty="0" err="1"/>
              <a:t>Janneke</a:t>
            </a:r>
            <a:r>
              <a:rPr lang="en-US" altLang="zh-CN" sz="1100" dirty="0"/>
              <a:t> Hille Ris Lambers</a:t>
            </a:r>
            <a:endParaRPr lang="zh-CN" altLang="en-US" sz="1100" dirty="0"/>
          </a:p>
        </p:txBody>
      </p:sp>
      <p:sp>
        <p:nvSpPr>
          <p:cNvPr id="16" name="TextBox 15">
            <a:extLst>
              <a:ext uri="{FF2B5EF4-FFF2-40B4-BE49-F238E27FC236}">
                <a16:creationId xmlns:a16="http://schemas.microsoft.com/office/drawing/2014/main" id="{5EC34696-8C1B-21A7-378D-C65B242E69E7}"/>
              </a:ext>
            </a:extLst>
          </p:cNvPr>
          <p:cNvSpPr txBox="1"/>
          <p:nvPr/>
        </p:nvSpPr>
        <p:spPr>
          <a:xfrm>
            <a:off x="10472875" y="6176963"/>
            <a:ext cx="1279517" cy="261610"/>
          </a:xfrm>
          <a:prstGeom prst="rect">
            <a:avLst/>
          </a:prstGeom>
          <a:noFill/>
        </p:spPr>
        <p:txBody>
          <a:bodyPr wrap="none" rtlCol="0">
            <a:spAutoFit/>
          </a:bodyPr>
          <a:lstStyle/>
          <a:p>
            <a:r>
              <a:rPr lang="en-US" altLang="zh-CN" sz="1100" dirty="0">
                <a:solidFill>
                  <a:schemeClr val="bg1"/>
                </a:solidFill>
              </a:rPr>
              <a:t>Source: </a:t>
            </a:r>
            <a:r>
              <a:rPr lang="en-US" altLang="zh-CN" sz="1100" dirty="0" err="1">
                <a:solidFill>
                  <a:schemeClr val="bg1"/>
                </a:solidFill>
              </a:rPr>
              <a:t>iNaturalist</a:t>
            </a:r>
            <a:endParaRPr lang="zh-CN" altLang="en-US" sz="1100" dirty="0">
              <a:solidFill>
                <a:schemeClr val="bg1"/>
              </a:solidFill>
            </a:endParaRPr>
          </a:p>
        </p:txBody>
      </p:sp>
    </p:spTree>
    <p:extLst>
      <p:ext uri="{BB962C8B-B14F-4D97-AF65-F5344CB8AC3E}">
        <p14:creationId xmlns:p14="http://schemas.microsoft.com/office/powerpoint/2010/main" val="202337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3" grpId="0" animBg="1"/>
      <p:bldP spid="14" grpId="0" animBg="1"/>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C61191-53EB-89BE-C1D6-C5E92A7DFC5B}"/>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8" descr="A person in a raincoat holding a green device to a tree&#10;&#10;Description automatically generated">
            <a:extLst>
              <a:ext uri="{FF2B5EF4-FFF2-40B4-BE49-F238E27FC236}">
                <a16:creationId xmlns:a16="http://schemas.microsoft.com/office/drawing/2014/main" id="{128F22D6-D521-C47A-F799-599C21E8A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783" y="2039752"/>
            <a:ext cx="2345668" cy="3115339"/>
          </a:xfrm>
          <a:prstGeom prst="rect">
            <a:avLst/>
          </a:prstGeom>
        </p:spPr>
      </p:pic>
      <p:pic>
        <p:nvPicPr>
          <p:cNvPr id="11" name="Picture 10" descr="A person in an orange vest in a forest&#10;&#10;Description automatically generated">
            <a:extLst>
              <a:ext uri="{FF2B5EF4-FFF2-40B4-BE49-F238E27FC236}">
                <a16:creationId xmlns:a16="http://schemas.microsoft.com/office/drawing/2014/main" id="{E5E74A56-5F3C-3110-CA51-21527354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07719" y="2418480"/>
            <a:ext cx="3127556" cy="2345667"/>
          </a:xfrm>
          <a:prstGeom prst="rect">
            <a:avLst/>
          </a:prstGeom>
        </p:spPr>
      </p:pic>
      <p:pic>
        <p:nvPicPr>
          <p:cNvPr id="14" name="Picture 13" descr="A person in a hat and vest holding a rope&#10;&#10;Description automatically generated">
            <a:extLst>
              <a:ext uri="{FF2B5EF4-FFF2-40B4-BE49-F238E27FC236}">
                <a16:creationId xmlns:a16="http://schemas.microsoft.com/office/drawing/2014/main" id="{27D7A308-DC23-5A72-D07F-99F66688B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03486" y="2430700"/>
            <a:ext cx="3127557" cy="2345668"/>
          </a:xfrm>
          <a:prstGeom prst="rect">
            <a:avLst/>
          </a:prstGeom>
        </p:spPr>
      </p:pic>
      <p:sp>
        <p:nvSpPr>
          <p:cNvPr id="16" name="Title 1">
            <a:extLst>
              <a:ext uri="{FF2B5EF4-FFF2-40B4-BE49-F238E27FC236}">
                <a16:creationId xmlns:a16="http://schemas.microsoft.com/office/drawing/2014/main" id="{8D16E1B0-B71A-B8C4-490D-D90BE073B4E0}"/>
              </a:ext>
            </a:extLst>
          </p:cNvPr>
          <p:cNvSpPr>
            <a:spLocks noGrp="1"/>
          </p:cNvSpPr>
          <p:nvPr>
            <p:ph type="title"/>
          </p:nvPr>
        </p:nvSpPr>
        <p:spPr>
          <a:xfrm>
            <a:off x="838200" y="365125"/>
            <a:ext cx="10515600" cy="1325563"/>
          </a:xfrm>
        </p:spPr>
        <p:txBody>
          <a:bodyPr/>
          <a:lstStyle/>
          <a:p>
            <a:r>
              <a:rPr lang="en-US" altLang="zh-CN" dirty="0">
                <a:solidFill>
                  <a:srgbClr val="3A637E"/>
                </a:solidFill>
              </a:rPr>
              <a:t>Samples collection</a:t>
            </a:r>
            <a:endParaRPr lang="zh-CN" altLang="en-US" dirty="0">
              <a:solidFill>
                <a:srgbClr val="3A637E"/>
              </a:solidFill>
            </a:endParaRPr>
          </a:p>
        </p:txBody>
      </p:sp>
      <p:pic>
        <p:nvPicPr>
          <p:cNvPr id="18" name="Picture 17" descr="A person in a hat holding a pencil in her hand&#10;&#10;Description automatically generated">
            <a:extLst>
              <a:ext uri="{FF2B5EF4-FFF2-40B4-BE49-F238E27FC236}">
                <a16:creationId xmlns:a16="http://schemas.microsoft.com/office/drawing/2014/main" id="{56E2D0CF-F7FA-ADF0-2AB1-CF15612080F0}"/>
              </a:ext>
            </a:extLst>
          </p:cNvPr>
          <p:cNvPicPr>
            <a:picLocks noChangeAspect="1"/>
          </p:cNvPicPr>
          <p:nvPr/>
        </p:nvPicPr>
        <p:blipFill>
          <a:blip r:embed="rId6">
            <a:extLst>
              <a:ext uri="{28A0092B-C50C-407E-A947-70E740481C1C}">
                <a14:useLocalDpi xmlns:a14="http://schemas.microsoft.com/office/drawing/2010/main" val="0"/>
              </a:ext>
            </a:extLst>
          </a:blip>
          <a:srcRect l="38044" r="2177"/>
          <a:stretch/>
        </p:blipFill>
        <p:spPr>
          <a:xfrm>
            <a:off x="1035727" y="2039753"/>
            <a:ext cx="2473410" cy="3115339"/>
          </a:xfrm>
          <a:prstGeom prst="rect">
            <a:avLst/>
          </a:prstGeom>
        </p:spPr>
      </p:pic>
      <p:sp>
        <p:nvSpPr>
          <p:cNvPr id="19" name="TextBox 18">
            <a:extLst>
              <a:ext uri="{FF2B5EF4-FFF2-40B4-BE49-F238E27FC236}">
                <a16:creationId xmlns:a16="http://schemas.microsoft.com/office/drawing/2014/main" id="{7AC48033-9DBC-9BB5-4DFD-EB136AF34111}"/>
              </a:ext>
            </a:extLst>
          </p:cNvPr>
          <p:cNvSpPr txBox="1"/>
          <p:nvPr/>
        </p:nvSpPr>
        <p:spPr>
          <a:xfrm>
            <a:off x="1035727" y="5167312"/>
            <a:ext cx="9765899" cy="17121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srgbClr val="294B68"/>
                </a:solidFill>
              </a:rPr>
              <a:t>25 individuals per species per stand</a:t>
            </a:r>
          </a:p>
          <a:p>
            <a:pPr marL="285750" indent="-285750">
              <a:lnSpc>
                <a:spcPct val="150000"/>
              </a:lnSpc>
              <a:buFont typeface="Arial" panose="020B0604020202020204" pitchFamily="34" charset="0"/>
              <a:buChar char="•"/>
            </a:pPr>
            <a:r>
              <a:rPr lang="en-US" altLang="zh-CN" dirty="0">
                <a:solidFill>
                  <a:srgbClr val="294B68"/>
                </a:solidFill>
              </a:rPr>
              <a:t>DBH&gt;25cm</a:t>
            </a:r>
          </a:p>
          <a:p>
            <a:pPr marL="285750" indent="-285750">
              <a:lnSpc>
                <a:spcPct val="150000"/>
              </a:lnSpc>
              <a:buFont typeface="Arial" panose="020B0604020202020204" pitchFamily="34" charset="0"/>
              <a:buChar char="•"/>
            </a:pPr>
            <a:r>
              <a:rPr lang="en-US" altLang="zh-CN" dirty="0">
                <a:solidFill>
                  <a:srgbClr val="294B68"/>
                </a:solidFill>
              </a:rPr>
              <a:t>Close to seed traps</a:t>
            </a:r>
          </a:p>
          <a:p>
            <a:pPr marL="285750" indent="-285750">
              <a:lnSpc>
                <a:spcPct val="15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2653108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EBA83B-D9DC-E12F-C7F8-8EB87C753CB4}"/>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Content Placeholder 5">
            <a:extLst>
              <a:ext uri="{FF2B5EF4-FFF2-40B4-BE49-F238E27FC236}">
                <a16:creationId xmlns:a16="http://schemas.microsoft.com/office/drawing/2014/main" id="{A6A221B6-05F7-9579-9A6A-EC82D15C1D36}"/>
              </a:ext>
            </a:extLst>
          </p:cNvPr>
          <p:cNvGraphicFramePr>
            <a:graphicFrameLocks noGrp="1"/>
          </p:cNvGraphicFramePr>
          <p:nvPr>
            <p:ph idx="1"/>
            <p:extLst>
              <p:ext uri="{D42A27DB-BD31-4B8C-83A1-F6EECF244321}">
                <p14:modId xmlns:p14="http://schemas.microsoft.com/office/powerpoint/2010/main" val="2116910372"/>
              </p:ext>
            </p:extLst>
          </p:nvPr>
        </p:nvGraphicFramePr>
        <p:xfrm>
          <a:off x="838200" y="1825625"/>
          <a:ext cx="3159642" cy="4079240"/>
        </p:xfrm>
        <a:graphic>
          <a:graphicData uri="http://schemas.openxmlformats.org/drawingml/2006/table">
            <a:tbl>
              <a:tblPr firstRow="1" bandRow="1">
                <a:tableStyleId>{5C22544A-7EE6-4342-B048-85BDC9FD1C3A}</a:tableStyleId>
              </a:tblPr>
              <a:tblGrid>
                <a:gridCol w="1479698">
                  <a:extLst>
                    <a:ext uri="{9D8B030D-6E8A-4147-A177-3AD203B41FA5}">
                      <a16:colId xmlns:a16="http://schemas.microsoft.com/office/drawing/2014/main" val="1927232746"/>
                    </a:ext>
                  </a:extLst>
                </a:gridCol>
                <a:gridCol w="1679944">
                  <a:extLst>
                    <a:ext uri="{9D8B030D-6E8A-4147-A177-3AD203B41FA5}">
                      <a16:colId xmlns:a16="http://schemas.microsoft.com/office/drawing/2014/main" val="1870156827"/>
                    </a:ext>
                  </a:extLst>
                </a:gridCol>
              </a:tblGrid>
              <a:tr h="370840">
                <a:tc>
                  <a:txBody>
                    <a:bodyPr/>
                    <a:lstStyle/>
                    <a:p>
                      <a:r>
                        <a:rPr lang="en-US" altLang="zh-CN" dirty="0">
                          <a:solidFill>
                            <a:srgbClr val="294B68"/>
                          </a:solidFill>
                        </a:rPr>
                        <a:t>Stand</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solidFill>
                            <a:srgbClr val="294B68"/>
                          </a:solidFill>
                        </a:rPr>
                        <a:t>Elevation</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954602"/>
                  </a:ext>
                </a:extLst>
              </a:tr>
              <a:tr h="370840">
                <a:tc>
                  <a:txBody>
                    <a:bodyPr/>
                    <a:lstStyle/>
                    <a:p>
                      <a:r>
                        <a:rPr lang="en-US" altLang="zh-CN" dirty="0"/>
                        <a:t>TA01</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5081180"/>
                  </a:ext>
                </a:extLst>
              </a:tr>
              <a:tr h="370840">
                <a:tc>
                  <a:txBody>
                    <a:bodyPr/>
                    <a:lstStyle/>
                    <a:p>
                      <a:r>
                        <a:rPr lang="en-US" altLang="zh-CN" dirty="0"/>
                        <a:t>TO04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6556113"/>
                  </a:ext>
                </a:extLst>
              </a:tr>
              <a:tr h="370840">
                <a:tc>
                  <a:txBody>
                    <a:bodyPr/>
                    <a:lstStyle/>
                    <a:p>
                      <a:r>
                        <a:rPr lang="en-US" altLang="zh-CN" dirty="0"/>
                        <a:t>AO03</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0755620"/>
                  </a:ext>
                </a:extLst>
              </a:tr>
              <a:tr h="370840">
                <a:tc>
                  <a:txBody>
                    <a:bodyPr/>
                    <a:lstStyle/>
                    <a:p>
                      <a:r>
                        <a:rPr lang="en-US" altLang="zh-CN" dirty="0"/>
                        <a:t>AG05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~950m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6242775"/>
                  </a:ext>
                </a:extLst>
              </a:tr>
              <a:tr h="370840">
                <a:tc>
                  <a:txBody>
                    <a:bodyPr/>
                    <a:lstStyle/>
                    <a:p>
                      <a:r>
                        <a:rPr lang="en-US" altLang="zh-CN" dirty="0"/>
                        <a:t>AV06</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~1060m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592737"/>
                  </a:ext>
                </a:extLst>
              </a:tr>
              <a:tr h="370840">
                <a:tc>
                  <a:txBody>
                    <a:bodyPr/>
                    <a:lstStyle/>
                    <a:p>
                      <a:r>
                        <a:rPr lang="en-US" altLang="zh-CN" dirty="0"/>
                        <a:t>AB08</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~1100m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600030"/>
                  </a:ext>
                </a:extLst>
              </a:tr>
              <a:tr h="370840">
                <a:tc>
                  <a:txBody>
                    <a:bodyPr/>
                    <a:lstStyle/>
                    <a:p>
                      <a:r>
                        <a:rPr lang="en-US" altLang="zh-CN" dirty="0"/>
                        <a:t>AM16</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~1200m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765509"/>
                  </a:ext>
                </a:extLst>
              </a:tr>
              <a:tr h="370840">
                <a:tc>
                  <a:txBody>
                    <a:bodyPr/>
                    <a:lstStyle/>
                    <a:p>
                      <a:r>
                        <a:rPr lang="en-US" altLang="zh-CN" dirty="0"/>
                        <a:t>AE10</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~1450m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90942"/>
                  </a:ext>
                </a:extLst>
              </a:tr>
              <a:tr h="370840">
                <a:tc>
                  <a:txBody>
                    <a:bodyPr/>
                    <a:lstStyle/>
                    <a:p>
                      <a:r>
                        <a:rPr lang="en-US" altLang="zh-CN" dirty="0"/>
                        <a:t>PARA</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~1600m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8453663"/>
                  </a:ext>
                </a:extLst>
              </a:tr>
              <a:tr h="370840">
                <a:tc>
                  <a:txBody>
                    <a:bodyPr/>
                    <a:lstStyle/>
                    <a:p>
                      <a:r>
                        <a:rPr lang="en-US" altLang="zh-CN" dirty="0"/>
                        <a:t>SUNR</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~1800m</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8195736"/>
                  </a:ext>
                </a:extLst>
              </a:tr>
            </a:tbl>
          </a:graphicData>
        </a:graphic>
      </p:graphicFrame>
      <p:sp>
        <p:nvSpPr>
          <p:cNvPr id="5" name="Title 1">
            <a:extLst>
              <a:ext uri="{FF2B5EF4-FFF2-40B4-BE49-F238E27FC236}">
                <a16:creationId xmlns:a16="http://schemas.microsoft.com/office/drawing/2014/main" id="{35C393DE-1BD5-E546-335E-A27FB56B5785}"/>
              </a:ext>
            </a:extLst>
          </p:cNvPr>
          <p:cNvSpPr>
            <a:spLocks noGrp="1"/>
          </p:cNvSpPr>
          <p:nvPr>
            <p:ph type="title"/>
          </p:nvPr>
        </p:nvSpPr>
        <p:spPr>
          <a:xfrm>
            <a:off x="506730" y="365125"/>
            <a:ext cx="11471910" cy="1325563"/>
          </a:xfrm>
        </p:spPr>
        <p:txBody>
          <a:bodyPr/>
          <a:lstStyle/>
          <a:p>
            <a:r>
              <a:rPr lang="en-US" altLang="zh-CN" dirty="0">
                <a:solidFill>
                  <a:srgbClr val="3A637E"/>
                </a:solidFill>
              </a:rPr>
              <a:t>Chapter 3: Changing climate and seed dynamics</a:t>
            </a:r>
            <a:endParaRPr lang="zh-CN" altLang="en-US" dirty="0">
              <a:solidFill>
                <a:srgbClr val="3A637E"/>
              </a:solidFill>
            </a:endParaRPr>
          </a:p>
        </p:txBody>
      </p:sp>
      <p:sp>
        <p:nvSpPr>
          <p:cNvPr id="8" name="TextBox 7">
            <a:extLst>
              <a:ext uri="{FF2B5EF4-FFF2-40B4-BE49-F238E27FC236}">
                <a16:creationId xmlns:a16="http://schemas.microsoft.com/office/drawing/2014/main" id="{FE28304D-A9B4-EA1D-25A2-EC07EA4737AD}"/>
              </a:ext>
            </a:extLst>
          </p:cNvPr>
          <p:cNvSpPr txBox="1"/>
          <p:nvPr/>
        </p:nvSpPr>
        <p:spPr>
          <a:xfrm>
            <a:off x="4646428" y="2614453"/>
            <a:ext cx="6432698" cy="27855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rgbClr val="294B68"/>
                </a:solidFill>
              </a:rPr>
              <a:t>Environmental factors on masting at Mt. Rainier</a:t>
            </a:r>
          </a:p>
          <a:p>
            <a:pPr marL="285750" indent="-285750">
              <a:lnSpc>
                <a:spcPct val="200000"/>
              </a:lnSpc>
              <a:buFont typeface="Arial" panose="020B0604020202020204" pitchFamily="34" charset="0"/>
              <a:buChar char="•"/>
            </a:pPr>
            <a:r>
              <a:rPr lang="en-US" altLang="zh-CN" dirty="0">
                <a:solidFill>
                  <a:srgbClr val="294B68"/>
                </a:solidFill>
              </a:rPr>
              <a:t>Elevation gradient as proxy of climate change</a:t>
            </a:r>
          </a:p>
          <a:p>
            <a:pPr marL="285750" indent="-285750">
              <a:lnSpc>
                <a:spcPct val="200000"/>
              </a:lnSpc>
              <a:buFont typeface="Arial" panose="020B0604020202020204" pitchFamily="34" charset="0"/>
              <a:buChar char="•"/>
            </a:pPr>
            <a:r>
              <a:rPr lang="en-US" altLang="zh-CN" dirty="0">
                <a:solidFill>
                  <a:srgbClr val="294B68"/>
                </a:solidFill>
              </a:rPr>
              <a:t>Long-term seed trap and climate data</a:t>
            </a:r>
          </a:p>
          <a:p>
            <a:pPr marL="285750" indent="-285750">
              <a:lnSpc>
                <a:spcPct val="200000"/>
              </a:lnSpc>
              <a:buFont typeface="Arial" panose="020B0604020202020204" pitchFamily="34" charset="0"/>
              <a:buChar char="•"/>
            </a:pPr>
            <a:r>
              <a:rPr lang="en-US" altLang="zh-CN" dirty="0">
                <a:solidFill>
                  <a:srgbClr val="294B68"/>
                </a:solidFill>
              </a:rPr>
              <a:t>Develop predictive models for seed dynamics in this area</a:t>
            </a:r>
          </a:p>
          <a:p>
            <a:pPr marL="285750" indent="-285750">
              <a:lnSpc>
                <a:spcPct val="20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56559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C2B369-2CEE-5FA9-8132-7D9D9E9EBBA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Content Placeholder 4" descr="A group of people sitting at a table&#10;&#10;Description automatically generated">
            <a:extLst>
              <a:ext uri="{FF2B5EF4-FFF2-40B4-BE49-F238E27FC236}">
                <a16:creationId xmlns:a16="http://schemas.microsoft.com/office/drawing/2014/main" id="{7F18419D-6CE4-93D6-BBBA-79C8B4DD1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5085" y="1888956"/>
            <a:ext cx="3753850" cy="2815387"/>
          </a:xfrm>
        </p:spPr>
      </p:pic>
      <p:pic>
        <p:nvPicPr>
          <p:cNvPr id="6" name="Picture 5">
            <a:extLst>
              <a:ext uri="{FF2B5EF4-FFF2-40B4-BE49-F238E27FC236}">
                <a16:creationId xmlns:a16="http://schemas.microsoft.com/office/drawing/2014/main" id="{A85B2BB4-663E-C5EC-F977-61BC9D8D9F6A}"/>
              </a:ext>
            </a:extLst>
          </p:cNvPr>
          <p:cNvPicPr>
            <a:picLocks noChangeAspect="1"/>
          </p:cNvPicPr>
          <p:nvPr/>
        </p:nvPicPr>
        <p:blipFill>
          <a:blip r:embed="rId4"/>
          <a:stretch>
            <a:fillRect/>
          </a:stretch>
        </p:blipFill>
        <p:spPr>
          <a:xfrm>
            <a:off x="4258980" y="1888957"/>
            <a:ext cx="3753849" cy="2815387"/>
          </a:xfrm>
          <a:prstGeom prst="rect">
            <a:avLst/>
          </a:prstGeom>
        </p:spPr>
      </p:pic>
      <p:pic>
        <p:nvPicPr>
          <p:cNvPr id="7" name="Picture 6">
            <a:extLst>
              <a:ext uri="{FF2B5EF4-FFF2-40B4-BE49-F238E27FC236}">
                <a16:creationId xmlns:a16="http://schemas.microsoft.com/office/drawing/2014/main" id="{7E2EED6E-F7AA-09A4-29DF-58017D926B5D}"/>
              </a:ext>
            </a:extLst>
          </p:cNvPr>
          <p:cNvPicPr>
            <a:picLocks noChangeAspect="1"/>
          </p:cNvPicPr>
          <p:nvPr/>
        </p:nvPicPr>
        <p:blipFill>
          <a:blip r:embed="rId5"/>
          <a:stretch>
            <a:fillRect/>
          </a:stretch>
        </p:blipFill>
        <p:spPr>
          <a:xfrm>
            <a:off x="337537" y="1888957"/>
            <a:ext cx="3739187" cy="2815388"/>
          </a:xfrm>
          <a:prstGeom prst="rect">
            <a:avLst/>
          </a:prstGeom>
        </p:spPr>
      </p:pic>
      <p:sp>
        <p:nvSpPr>
          <p:cNvPr id="8" name="Content Placeholder 2">
            <a:extLst>
              <a:ext uri="{FF2B5EF4-FFF2-40B4-BE49-F238E27FC236}">
                <a16:creationId xmlns:a16="http://schemas.microsoft.com/office/drawing/2014/main" id="{72B42AE8-F9C6-5455-0587-79F1A3C45DEF}"/>
              </a:ext>
            </a:extLst>
          </p:cNvPr>
          <p:cNvSpPr txBox="1">
            <a:spLocks/>
          </p:cNvSpPr>
          <p:nvPr/>
        </p:nvSpPr>
        <p:spPr>
          <a:xfrm>
            <a:off x="337537" y="4601824"/>
            <a:ext cx="7777741" cy="262280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rgbClr val="294B68"/>
                </a:solidFill>
              </a:rPr>
              <a:t>Chapter1: Data scraping 40% done</a:t>
            </a:r>
          </a:p>
          <a:p>
            <a:r>
              <a:rPr lang="en-US" altLang="zh-CN" sz="1800" dirty="0">
                <a:solidFill>
                  <a:srgbClr val="294B68"/>
                </a:solidFill>
              </a:rPr>
              <a:t>Chapter2: Collected tree cores from more than 600 individuals</a:t>
            </a:r>
          </a:p>
          <a:p>
            <a:r>
              <a:rPr lang="en-US" altLang="zh-CN" sz="1800" dirty="0">
                <a:solidFill>
                  <a:srgbClr val="294B68"/>
                </a:solidFill>
              </a:rPr>
              <a:t>Chapter2: Mounting cores (3/10 stands done)</a:t>
            </a:r>
          </a:p>
          <a:p>
            <a:endParaRPr lang="zh-CN" altLang="en-US" sz="4000" dirty="0">
              <a:solidFill>
                <a:srgbClr val="294B68"/>
              </a:solidFill>
            </a:endParaRPr>
          </a:p>
        </p:txBody>
      </p:sp>
      <p:sp>
        <p:nvSpPr>
          <p:cNvPr id="3" name="Title 1">
            <a:extLst>
              <a:ext uri="{FF2B5EF4-FFF2-40B4-BE49-F238E27FC236}">
                <a16:creationId xmlns:a16="http://schemas.microsoft.com/office/drawing/2014/main" id="{E35E033F-8567-00AB-BA45-68A72B7C4E4A}"/>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Current progress</a:t>
            </a:r>
            <a:endParaRPr lang="zh-CN" altLang="en-US" dirty="0">
              <a:solidFill>
                <a:srgbClr val="3A637E"/>
              </a:solidFill>
            </a:endParaRPr>
          </a:p>
        </p:txBody>
      </p:sp>
    </p:spTree>
    <p:extLst>
      <p:ext uri="{BB962C8B-B14F-4D97-AF65-F5344CB8AC3E}">
        <p14:creationId xmlns:p14="http://schemas.microsoft.com/office/powerpoint/2010/main" val="1039650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D22DF8-A475-9738-B9DB-12FE6B3E1F3A}"/>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le 1">
            <a:extLst>
              <a:ext uri="{FF2B5EF4-FFF2-40B4-BE49-F238E27FC236}">
                <a16:creationId xmlns:a16="http://schemas.microsoft.com/office/drawing/2014/main" id="{CEF37F5F-E9FA-CEA4-39AB-C96495E2CA8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Timelines for milestones for PhD</a:t>
            </a:r>
            <a:endParaRPr lang="zh-CN" altLang="en-US" dirty="0">
              <a:solidFill>
                <a:srgbClr val="294B68"/>
              </a:solidFill>
            </a:endParaRPr>
          </a:p>
        </p:txBody>
      </p:sp>
      <p:pic>
        <p:nvPicPr>
          <p:cNvPr id="7" name="Content Placeholder 6" descr="A graph with numbers and a line&#10;&#10;Description automatically generated with medium confidence">
            <a:extLst>
              <a:ext uri="{FF2B5EF4-FFF2-40B4-BE49-F238E27FC236}">
                <a16:creationId xmlns:a16="http://schemas.microsoft.com/office/drawing/2014/main" id="{84D2CF8B-599A-6EF4-6A20-07C3E09B33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2528829"/>
            <a:ext cx="12191999" cy="2835348"/>
          </a:xfrm>
        </p:spPr>
      </p:pic>
    </p:spTree>
    <p:extLst>
      <p:ext uri="{BB962C8B-B14F-4D97-AF65-F5344CB8AC3E}">
        <p14:creationId xmlns:p14="http://schemas.microsoft.com/office/powerpoint/2010/main" val="257852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ody of water with a small island in the distance&#10;&#10;Description automatically generated">
            <a:extLst>
              <a:ext uri="{FF2B5EF4-FFF2-40B4-BE49-F238E27FC236}">
                <a16:creationId xmlns:a16="http://schemas.microsoft.com/office/drawing/2014/main" id="{6332B93D-B2E4-B53D-9440-D5B4BB52A9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237" y="1690688"/>
            <a:ext cx="3501564" cy="3501564"/>
          </a:xfrm>
          <a:prstGeom prst="flowChartConnector">
            <a:avLst/>
          </a:prstGeom>
        </p:spPr>
      </p:pic>
      <p:pic>
        <p:nvPicPr>
          <p:cNvPr id="7" name="Picture 6" descr="A person walking on a fallen tree in the woods&#10;&#10;Description automatically generated">
            <a:extLst>
              <a:ext uri="{FF2B5EF4-FFF2-40B4-BE49-F238E27FC236}">
                <a16:creationId xmlns:a16="http://schemas.microsoft.com/office/drawing/2014/main" id="{F32F2042-A8E6-B0F3-55A4-FDDAFF2CC25E}"/>
              </a:ext>
            </a:extLst>
          </p:cNvPr>
          <p:cNvPicPr>
            <a:picLocks noChangeAspect="1"/>
          </p:cNvPicPr>
          <p:nvPr/>
        </p:nvPicPr>
        <p:blipFill>
          <a:blip r:embed="rId4">
            <a:extLst>
              <a:ext uri="{28A0092B-C50C-407E-A947-70E740481C1C}">
                <a14:useLocalDpi xmlns:a14="http://schemas.microsoft.com/office/drawing/2010/main" val="0"/>
              </a:ext>
            </a:extLst>
          </a:blip>
          <a:srcRect t="21758" b="21652"/>
          <a:stretch/>
        </p:blipFill>
        <p:spPr>
          <a:xfrm>
            <a:off x="4843735" y="1690688"/>
            <a:ext cx="3789902" cy="2144674"/>
          </a:xfrm>
          <a:prstGeom prst="flowChartConnector">
            <a:avLst/>
          </a:prstGeom>
        </p:spPr>
      </p:pic>
      <p:pic>
        <p:nvPicPr>
          <p:cNvPr id="9" name="Picture 8" descr="A green mountain with a group of plants&#10;&#10;Description automatically generated with medium confidence">
            <a:extLst>
              <a:ext uri="{FF2B5EF4-FFF2-40B4-BE49-F238E27FC236}">
                <a16:creationId xmlns:a16="http://schemas.microsoft.com/office/drawing/2014/main" id="{8F011AB6-5614-67EB-CE0D-BB65500EBC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8542" y="3472465"/>
            <a:ext cx="3261221" cy="3089956"/>
          </a:xfrm>
          <a:prstGeom prst="flowChartConnector">
            <a:avLst/>
          </a:prstGeom>
        </p:spPr>
      </p:pic>
      <p:pic>
        <p:nvPicPr>
          <p:cNvPr id="11" name="Picture 10" descr="A mountain with snow on top&#10;&#10;Description automatically generated">
            <a:extLst>
              <a:ext uri="{FF2B5EF4-FFF2-40B4-BE49-F238E27FC236}">
                <a16:creationId xmlns:a16="http://schemas.microsoft.com/office/drawing/2014/main" id="{B83BEED6-E0AC-3017-8348-E3EAA2CAC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2238" y="1156866"/>
            <a:ext cx="9707526" cy="5503933"/>
          </a:xfrm>
          <a:prstGeom prst="rect">
            <a:avLst/>
          </a:prstGeom>
        </p:spPr>
      </p:pic>
      <p:sp>
        <p:nvSpPr>
          <p:cNvPr id="15" name="Title 1">
            <a:extLst>
              <a:ext uri="{FF2B5EF4-FFF2-40B4-BE49-F238E27FC236}">
                <a16:creationId xmlns:a16="http://schemas.microsoft.com/office/drawing/2014/main" id="{FB330736-2DF3-6D46-BD5C-2D73AAF8ED39}"/>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To be continued…</a:t>
            </a:r>
            <a:endParaRPr lang="zh-CN" altLang="en-US" dirty="0">
              <a:solidFill>
                <a:srgbClr val="294B68"/>
              </a:solidFill>
            </a:endParaRPr>
          </a:p>
        </p:txBody>
      </p:sp>
    </p:spTree>
    <p:extLst>
      <p:ext uri="{BB962C8B-B14F-4D97-AF65-F5344CB8AC3E}">
        <p14:creationId xmlns:p14="http://schemas.microsoft.com/office/powerpoint/2010/main" val="392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7E3C5-D4C0-EA77-84B3-34284D9642B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ontent Placeholder 2">
            <a:extLst>
              <a:ext uri="{FF2B5EF4-FFF2-40B4-BE49-F238E27FC236}">
                <a16:creationId xmlns:a16="http://schemas.microsoft.com/office/drawing/2014/main" id="{40D1D942-7701-1CAB-0250-FDD92EC045D8}"/>
              </a:ext>
            </a:extLst>
          </p:cNvPr>
          <p:cNvSpPr>
            <a:spLocks noGrp="1"/>
          </p:cNvSpPr>
          <p:nvPr>
            <p:ph idx="1"/>
          </p:nvPr>
        </p:nvSpPr>
        <p:spPr>
          <a:xfrm>
            <a:off x="375684" y="1916112"/>
            <a:ext cx="11440632" cy="4351338"/>
          </a:xfrm>
        </p:spPr>
        <p:txBody>
          <a:bodyPr>
            <a:normAutofit fontScale="62500" lnSpcReduction="20000"/>
          </a:bodyPr>
          <a:lstStyle/>
          <a:p>
            <a:pPr marL="0" indent="-457200">
              <a:buNone/>
            </a:pPr>
            <a:r>
              <a:rPr lang="en-US" altLang="zh-CN" dirty="0"/>
              <a:t>Bogdziewicz, M., </a:t>
            </a:r>
            <a:r>
              <a:rPr lang="en-US" altLang="zh-CN" dirty="0" err="1"/>
              <a:t>Pesendorfer</a:t>
            </a:r>
            <a:r>
              <a:rPr lang="en-US" altLang="zh-CN" dirty="0"/>
              <a:t>, M., Crone, E.E., </a:t>
            </a:r>
            <a:r>
              <a:rPr lang="en-US" altLang="zh-CN" dirty="0" err="1"/>
              <a:t>P´erez</a:t>
            </a:r>
            <a:r>
              <a:rPr lang="en-US" altLang="zh-CN" dirty="0"/>
              <a:t>-Izquierdo, C. &amp; </a:t>
            </a:r>
            <a:r>
              <a:rPr lang="en-US" altLang="zh-CN" dirty="0" err="1"/>
              <a:t>Bonal</a:t>
            </a:r>
            <a:r>
              <a:rPr lang="en-US" altLang="zh-CN" dirty="0"/>
              <a:t>, R. (2020) Flowering synchrony drives reproductive success in a wind-pollinated tree. </a:t>
            </a:r>
            <a:r>
              <a:rPr lang="en-US" altLang="zh-CN" i="1" dirty="0"/>
              <a:t>Ecology Letters 23</a:t>
            </a:r>
            <a:r>
              <a:rPr lang="en-US" altLang="zh-CN" dirty="0"/>
              <a:t>, 1820–1826.</a:t>
            </a:r>
          </a:p>
          <a:p>
            <a:pPr marL="0" indent="-457200">
              <a:buNone/>
            </a:pPr>
            <a:r>
              <a:rPr lang="en-US" altLang="zh-CN" dirty="0"/>
              <a:t>Bogdziewicz, M., Szymkowiak, J., </a:t>
            </a:r>
            <a:r>
              <a:rPr lang="en-US" altLang="zh-CN" dirty="0" err="1"/>
              <a:t>Kasprzyk</a:t>
            </a:r>
            <a:r>
              <a:rPr lang="en-US" altLang="zh-CN" dirty="0"/>
              <a:t>, I., </a:t>
            </a:r>
            <a:r>
              <a:rPr lang="en-US" altLang="zh-CN" dirty="0" err="1"/>
              <a:t>Grewling</a:t>
            </a:r>
            <a:r>
              <a:rPr lang="en-US" altLang="zh-CN" dirty="0"/>
              <a:t>,  L., Borowski, Z., </a:t>
            </a:r>
            <a:r>
              <a:rPr lang="en-US" altLang="zh-CN" dirty="0" err="1"/>
              <a:t>Borycka</a:t>
            </a:r>
            <a:r>
              <a:rPr lang="en-US" altLang="zh-CN" dirty="0"/>
              <a:t>, K., </a:t>
            </a:r>
            <a:r>
              <a:rPr lang="en-US" altLang="zh-CN" dirty="0" err="1"/>
              <a:t>Kantorowicz</a:t>
            </a:r>
            <a:r>
              <a:rPr lang="en-US" altLang="zh-CN" dirty="0"/>
              <a:t>, W., </a:t>
            </a:r>
            <a:r>
              <a:rPr lang="en-US" altLang="zh-CN" dirty="0" err="1"/>
              <a:t>Myszkowska</a:t>
            </a:r>
            <a:r>
              <a:rPr lang="en-US" altLang="zh-CN" dirty="0"/>
              <a:t>, D., Piotrowicz, K., </a:t>
            </a:r>
            <a:r>
              <a:rPr lang="en-US" altLang="zh-CN" dirty="0" err="1"/>
              <a:t>Ziemianin</a:t>
            </a:r>
            <a:r>
              <a:rPr lang="en-US" altLang="zh-CN" dirty="0"/>
              <a:t>, M. et al. (2017) Masting in wind-pollinated trees: system-specific roles of weather and pollination dynamics in driving seed production. </a:t>
            </a:r>
            <a:r>
              <a:rPr lang="en-US" altLang="zh-CN" i="1" dirty="0"/>
              <a:t>Ecology 98</a:t>
            </a:r>
            <a:r>
              <a:rPr lang="en-US" altLang="zh-CN" dirty="0"/>
              <a:t>, 2615–2625.</a:t>
            </a:r>
          </a:p>
          <a:p>
            <a:pPr marL="0" indent="-457200">
              <a:buNone/>
            </a:pPr>
            <a:r>
              <a:rPr lang="en-US" altLang="zh-CN" dirty="0" err="1"/>
              <a:t>Hacket</a:t>
            </a:r>
            <a:r>
              <a:rPr lang="en-US" altLang="zh-CN" dirty="0"/>
              <a:t>-Pain, A. &amp; Bogdziewicz, M. (2021) Climate change and plant reproduction: trends and drivers of mast seeding change. </a:t>
            </a:r>
            <a:r>
              <a:rPr lang="en-US" altLang="zh-CN" i="1" dirty="0"/>
              <a:t>Philosophical Transactions of the Royal Society B 376</a:t>
            </a:r>
            <a:r>
              <a:rPr lang="en-US" altLang="zh-CN" dirty="0"/>
              <a:t>, 20200379.</a:t>
            </a:r>
          </a:p>
          <a:p>
            <a:pPr marL="0" indent="-457200">
              <a:buNone/>
            </a:pPr>
            <a:r>
              <a:rPr lang="en-US" altLang="zh-CN" dirty="0" err="1"/>
              <a:t>Hacket</a:t>
            </a:r>
            <a:r>
              <a:rPr lang="en-US" altLang="zh-CN" dirty="0"/>
              <a:t>-Pain, A., </a:t>
            </a:r>
            <a:r>
              <a:rPr lang="en-US" altLang="zh-CN" dirty="0" err="1"/>
              <a:t>Foest</a:t>
            </a:r>
            <a:r>
              <a:rPr lang="en-US" altLang="zh-CN" dirty="0"/>
              <a:t>, J.J., Pearse, I.S., LaMontagne, J.M., Koenig, W.D., </a:t>
            </a:r>
            <a:r>
              <a:rPr lang="en-US" altLang="zh-CN" dirty="0" err="1"/>
              <a:t>Vacchiano</a:t>
            </a:r>
            <a:r>
              <a:rPr lang="en-US" altLang="zh-CN" dirty="0"/>
              <a:t>, G., Bogdziewicz, M., </a:t>
            </a:r>
            <a:r>
              <a:rPr lang="en-US" altLang="zh-CN" dirty="0" err="1"/>
              <a:t>Caignard</a:t>
            </a:r>
            <a:r>
              <a:rPr lang="en-US" altLang="zh-CN" dirty="0"/>
              <a:t>, T., </a:t>
            </a:r>
            <a:r>
              <a:rPr lang="en-US" altLang="zh-CN" dirty="0" err="1"/>
              <a:t>Celebias</a:t>
            </a:r>
            <a:r>
              <a:rPr lang="en-US" altLang="zh-CN" dirty="0"/>
              <a:t>, P., Van </a:t>
            </a:r>
            <a:r>
              <a:rPr lang="en-US" altLang="zh-CN" dirty="0" err="1"/>
              <a:t>Dormolen</a:t>
            </a:r>
            <a:r>
              <a:rPr lang="en-US" altLang="zh-CN" dirty="0"/>
              <a:t>, J. et al. (2022) </a:t>
            </a:r>
            <a:r>
              <a:rPr lang="en-US" altLang="zh-CN" dirty="0" err="1"/>
              <a:t>Mastree</a:t>
            </a:r>
            <a:r>
              <a:rPr lang="en-US" altLang="zh-CN" dirty="0"/>
              <a:t>+: Timeseries of plant reproductive effort from six continents. </a:t>
            </a:r>
            <a:r>
              <a:rPr lang="en-US" altLang="zh-CN" i="1" dirty="0"/>
              <a:t>Global Change Biology 28</a:t>
            </a:r>
            <a:r>
              <a:rPr lang="en-US" altLang="zh-CN" dirty="0"/>
              <a:t>, 3066–3082.</a:t>
            </a:r>
          </a:p>
          <a:p>
            <a:pPr marL="0" indent="-457200">
              <a:buNone/>
            </a:pPr>
            <a:r>
              <a:rPr lang="en-US" altLang="zh-CN" dirty="0"/>
              <a:t>Janzen, D.H. (1971) Seed predation by animals. </a:t>
            </a:r>
            <a:r>
              <a:rPr lang="en-US" altLang="zh-CN" i="1" dirty="0"/>
              <a:t>Annual review of ecology and systematics</a:t>
            </a:r>
            <a:r>
              <a:rPr lang="en-US" altLang="zh-CN" dirty="0"/>
              <a:t> pp. 465–492.</a:t>
            </a:r>
          </a:p>
          <a:p>
            <a:pPr marL="0" indent="-457200">
              <a:buNone/>
            </a:pPr>
            <a:r>
              <a:rPr lang="en-US" altLang="zh-CN" dirty="0"/>
              <a:t>Kelly, D. (1994) The evolutionary ecology of mast seeding. </a:t>
            </a:r>
            <a:r>
              <a:rPr lang="en-US" altLang="zh-CN" i="1" dirty="0"/>
              <a:t>Trends in ecology &amp; evolution 9</a:t>
            </a:r>
            <a:r>
              <a:rPr lang="en-US" altLang="zh-CN" dirty="0"/>
              <a:t>, 465–470.</a:t>
            </a:r>
          </a:p>
          <a:p>
            <a:pPr marL="0" indent="-457200">
              <a:buNone/>
            </a:pPr>
            <a:r>
              <a:rPr lang="en-US" altLang="zh-CN" dirty="0"/>
              <a:t>Kelly, D. &amp; </a:t>
            </a:r>
            <a:r>
              <a:rPr lang="en-US" altLang="zh-CN" dirty="0" err="1"/>
              <a:t>Sork</a:t>
            </a:r>
            <a:r>
              <a:rPr lang="en-US" altLang="zh-CN" dirty="0"/>
              <a:t>, V.L. (2002) Mast seeding in perennial plants: why, how, where? </a:t>
            </a:r>
            <a:r>
              <a:rPr lang="en-US" altLang="zh-CN" i="1" dirty="0"/>
              <a:t>Annual review of ecology and systematics 33</a:t>
            </a:r>
            <a:r>
              <a:rPr lang="en-US" altLang="zh-CN" dirty="0"/>
              <a:t>, 427–447.</a:t>
            </a:r>
          </a:p>
          <a:p>
            <a:pPr marL="0" indent="-457200">
              <a:buNone/>
            </a:pPr>
            <a:r>
              <a:rPr lang="en-US" altLang="zh-CN" dirty="0"/>
              <a:t>Pearse, I.S., Koenig, W.D. &amp; Kelly, D. (2016) Mechanisms of mast seeding: resources, weather, cues, and selection. </a:t>
            </a:r>
            <a:r>
              <a:rPr lang="en-US" altLang="zh-CN" i="1" dirty="0"/>
              <a:t>New Phytologist 212</a:t>
            </a:r>
            <a:r>
              <a:rPr lang="en-US" altLang="zh-CN" dirty="0"/>
              <a:t>, 546–562.</a:t>
            </a:r>
          </a:p>
          <a:p>
            <a:pPr marL="0" indent="0">
              <a:buNone/>
            </a:pPr>
            <a:endParaRPr lang="en-US" altLang="zh-CN" dirty="0"/>
          </a:p>
        </p:txBody>
      </p:sp>
      <p:sp>
        <p:nvSpPr>
          <p:cNvPr id="5" name="Title 1">
            <a:extLst>
              <a:ext uri="{FF2B5EF4-FFF2-40B4-BE49-F238E27FC236}">
                <a16:creationId xmlns:a16="http://schemas.microsoft.com/office/drawing/2014/main" id="{852E874E-44F3-F564-C259-286031506CC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Key references</a:t>
            </a:r>
            <a:endParaRPr lang="zh-CN" altLang="en-US" dirty="0">
              <a:solidFill>
                <a:srgbClr val="294B68"/>
              </a:solidFill>
            </a:endParaRPr>
          </a:p>
        </p:txBody>
      </p:sp>
    </p:spTree>
    <p:extLst>
      <p:ext uri="{BB962C8B-B14F-4D97-AF65-F5344CB8AC3E}">
        <p14:creationId xmlns:p14="http://schemas.microsoft.com/office/powerpoint/2010/main" val="130149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dy of water with trees and clouds&#10;&#10;Description automatically generated">
            <a:extLst>
              <a:ext uri="{FF2B5EF4-FFF2-40B4-BE49-F238E27FC236}">
                <a16:creationId xmlns:a16="http://schemas.microsoft.com/office/drawing/2014/main" id="{3AE2CE4B-9C28-F8D3-A7EC-04E54DB2DDE4}"/>
              </a:ext>
            </a:extLst>
          </p:cNvPr>
          <p:cNvPicPr>
            <a:picLocks noChangeAspect="1"/>
          </p:cNvPicPr>
          <p:nvPr/>
        </p:nvPicPr>
        <p:blipFill>
          <a:blip r:embed="rId2">
            <a:extLst>
              <a:ext uri="{28A0092B-C50C-407E-A947-70E740481C1C}">
                <a14:useLocalDpi xmlns:a14="http://schemas.microsoft.com/office/drawing/2010/main" val="0"/>
              </a:ext>
            </a:extLst>
          </a:blip>
          <a:srcRect l="13818" b="9091"/>
          <a:stretch/>
        </p:blipFill>
        <p:spPr>
          <a:xfrm>
            <a:off x="0" y="0"/>
            <a:ext cx="8668492" cy="6857990"/>
          </a:xfrm>
          <a:prstGeom prst="rect">
            <a:avLst/>
          </a:prstGeom>
        </p:spPr>
      </p:pic>
      <p:sp>
        <p:nvSpPr>
          <p:cNvPr id="12" name="Rectangle 1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28F33F-C0F7-1419-35B4-2FE34FF51D80}"/>
              </a:ext>
            </a:extLst>
          </p:cNvPr>
          <p:cNvSpPr>
            <a:spLocks noGrp="1"/>
          </p:cNvSpPr>
          <p:nvPr>
            <p:ph type="title"/>
          </p:nvPr>
        </p:nvSpPr>
        <p:spPr>
          <a:xfrm>
            <a:off x="8370470" y="1161288"/>
            <a:ext cx="3438144" cy="1124712"/>
          </a:xfrm>
        </p:spPr>
        <p:txBody>
          <a:bodyPr anchor="b">
            <a:normAutofit/>
          </a:bodyPr>
          <a:lstStyle/>
          <a:p>
            <a:r>
              <a:rPr lang="en-US" altLang="zh-CN" sz="2800" dirty="0">
                <a:solidFill>
                  <a:schemeClr val="tx2">
                    <a:lumMod val="90000"/>
                    <a:lumOff val="10000"/>
                  </a:schemeClr>
                </a:solidFill>
              </a:rPr>
              <a:t>Table of content</a:t>
            </a:r>
            <a:endParaRPr lang="zh-CN" altLang="en-US" sz="2800" dirty="0">
              <a:solidFill>
                <a:schemeClr val="tx2">
                  <a:lumMod val="90000"/>
                  <a:lumOff val="10000"/>
                </a:schemeClr>
              </a:solidFill>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9E83079-682D-54E6-B019-6B152CF54F2B}"/>
              </a:ext>
            </a:extLst>
          </p:cNvPr>
          <p:cNvSpPr>
            <a:spLocks noGrp="1"/>
          </p:cNvSpPr>
          <p:nvPr>
            <p:ph idx="1"/>
          </p:nvPr>
        </p:nvSpPr>
        <p:spPr>
          <a:xfrm>
            <a:off x="8370470" y="2718054"/>
            <a:ext cx="3438906" cy="3207258"/>
          </a:xfrm>
        </p:spPr>
        <p:txBody>
          <a:bodyPr anchor="t">
            <a:normAutofit/>
          </a:bodyPr>
          <a:lstStyle/>
          <a:p>
            <a:r>
              <a:rPr lang="en-US" altLang="zh-CN" sz="2000" dirty="0">
                <a:solidFill>
                  <a:schemeClr val="tx2">
                    <a:lumMod val="90000"/>
                    <a:lumOff val="10000"/>
                  </a:schemeClr>
                </a:solidFill>
              </a:rPr>
              <a:t>Personal background</a:t>
            </a:r>
          </a:p>
          <a:p>
            <a:r>
              <a:rPr lang="en-US" altLang="zh-CN" sz="2000" dirty="0">
                <a:solidFill>
                  <a:schemeClr val="tx2">
                    <a:lumMod val="90000"/>
                    <a:lumOff val="10000"/>
                  </a:schemeClr>
                </a:solidFill>
              </a:rPr>
              <a:t>Research chapters</a:t>
            </a:r>
          </a:p>
          <a:p>
            <a:r>
              <a:rPr lang="en-US" altLang="zh-CN" sz="2000" dirty="0">
                <a:solidFill>
                  <a:schemeClr val="tx2">
                    <a:lumMod val="90000"/>
                    <a:lumOff val="10000"/>
                  </a:schemeClr>
                </a:solidFill>
              </a:rPr>
              <a:t>Current progress</a:t>
            </a:r>
          </a:p>
          <a:p>
            <a:r>
              <a:rPr lang="en-US" altLang="zh-CN" sz="2000" dirty="0">
                <a:solidFill>
                  <a:schemeClr val="tx2">
                    <a:lumMod val="90000"/>
                    <a:lumOff val="10000"/>
                  </a:schemeClr>
                </a:solidFill>
              </a:rPr>
              <a:t>Milestones timeline</a:t>
            </a:r>
          </a:p>
        </p:txBody>
      </p:sp>
      <p:sp>
        <p:nvSpPr>
          <p:cNvPr id="6" name="Rectangle 5">
            <a:extLst>
              <a:ext uri="{FF2B5EF4-FFF2-40B4-BE49-F238E27FC236}">
                <a16:creationId xmlns:a16="http://schemas.microsoft.com/office/drawing/2014/main" id="{FE5ABD0A-ECC1-7041-873A-B788BB9977FD}"/>
              </a:ext>
            </a:extLst>
          </p:cNvPr>
          <p:cNvSpPr/>
          <p:nvPr/>
        </p:nvSpPr>
        <p:spPr>
          <a:xfrm>
            <a:off x="8370470" y="637674"/>
            <a:ext cx="857751" cy="6617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12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A6853-7C2A-9375-43BA-85EAA4623B4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D3463A3-3426-588F-AE52-22DD6718616D}"/>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ontent Placeholder 2">
            <a:extLst>
              <a:ext uri="{FF2B5EF4-FFF2-40B4-BE49-F238E27FC236}">
                <a16:creationId xmlns:a16="http://schemas.microsoft.com/office/drawing/2014/main" id="{90D51B6E-BE04-9835-3C25-73880E5630FB}"/>
              </a:ext>
            </a:extLst>
          </p:cNvPr>
          <p:cNvSpPr>
            <a:spLocks noGrp="1"/>
          </p:cNvSpPr>
          <p:nvPr>
            <p:ph idx="1"/>
          </p:nvPr>
        </p:nvSpPr>
        <p:spPr>
          <a:xfrm>
            <a:off x="375684" y="1916112"/>
            <a:ext cx="11440632" cy="4351338"/>
          </a:xfrm>
        </p:spPr>
        <p:txBody>
          <a:bodyPr>
            <a:normAutofit/>
          </a:bodyPr>
          <a:lstStyle/>
          <a:p>
            <a:r>
              <a:rPr lang="en-US" altLang="zh-CN" dirty="0">
                <a:solidFill>
                  <a:srgbClr val="284966"/>
                </a:solidFill>
              </a:rPr>
              <a:t>Overall research plan</a:t>
            </a:r>
          </a:p>
          <a:p>
            <a:r>
              <a:rPr lang="en-US" altLang="zh-CN" dirty="0">
                <a:solidFill>
                  <a:srgbClr val="284966"/>
                </a:solidFill>
              </a:rPr>
              <a:t>Research questions</a:t>
            </a:r>
          </a:p>
          <a:p>
            <a:r>
              <a:rPr lang="en-US" altLang="zh-CN" dirty="0">
                <a:solidFill>
                  <a:srgbClr val="284966"/>
                </a:solidFill>
              </a:rPr>
              <a:t>Timeline</a:t>
            </a:r>
          </a:p>
          <a:p>
            <a:r>
              <a:rPr lang="en-US" altLang="zh-CN" dirty="0">
                <a:solidFill>
                  <a:srgbClr val="284966"/>
                </a:solidFill>
              </a:rPr>
              <a:t>Comprehensive exams</a:t>
            </a:r>
          </a:p>
          <a:p>
            <a:r>
              <a:rPr lang="en-US" altLang="zh-CN" dirty="0">
                <a:solidFill>
                  <a:srgbClr val="284966"/>
                </a:solidFill>
              </a:rPr>
              <a:t>Additional Advice</a:t>
            </a:r>
          </a:p>
          <a:p>
            <a:endParaRPr lang="en-US" altLang="zh-CN" dirty="0">
              <a:solidFill>
                <a:srgbClr val="284966"/>
              </a:solidFill>
            </a:endParaRPr>
          </a:p>
          <a:p>
            <a:endParaRPr lang="en-US" altLang="zh-CN" dirty="0">
              <a:solidFill>
                <a:srgbClr val="284966"/>
              </a:solidFill>
            </a:endParaRPr>
          </a:p>
        </p:txBody>
      </p:sp>
      <p:sp>
        <p:nvSpPr>
          <p:cNvPr id="5" name="Title 1">
            <a:extLst>
              <a:ext uri="{FF2B5EF4-FFF2-40B4-BE49-F238E27FC236}">
                <a16:creationId xmlns:a16="http://schemas.microsoft.com/office/drawing/2014/main" id="{ED602DFA-38D5-8B2D-1D67-6A25A6F89199}"/>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Feedback and Discussion</a:t>
            </a:r>
            <a:endParaRPr lang="zh-CN" altLang="en-US" dirty="0">
              <a:solidFill>
                <a:srgbClr val="294B68"/>
              </a:solidFill>
            </a:endParaRPr>
          </a:p>
        </p:txBody>
      </p:sp>
    </p:spTree>
    <p:extLst>
      <p:ext uri="{BB962C8B-B14F-4D97-AF65-F5344CB8AC3E}">
        <p14:creationId xmlns:p14="http://schemas.microsoft.com/office/powerpoint/2010/main" val="654565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0248-4F53-E799-FF95-9E1E368F5BD7}"/>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My personal background</a:t>
            </a:r>
            <a:endParaRPr lang="zh-CN" altLang="en-US" sz="4000" dirty="0">
              <a:solidFill>
                <a:schemeClr val="tx2">
                  <a:lumMod val="90000"/>
                  <a:lumOff val="10000"/>
                </a:schemeClr>
              </a:solidFill>
            </a:endParaRPr>
          </a:p>
        </p:txBody>
      </p:sp>
      <p:pic>
        <p:nvPicPr>
          <p:cNvPr id="17" name="Picture 16" descr="A person holding a flower&#10;&#10;Description automatically generated">
            <a:extLst>
              <a:ext uri="{FF2B5EF4-FFF2-40B4-BE49-F238E27FC236}">
                <a16:creationId xmlns:a16="http://schemas.microsoft.com/office/drawing/2014/main" id="{BBBCC58A-6C1F-B2B5-F0FA-C354D12C1440}"/>
              </a:ext>
            </a:extLst>
          </p:cNvPr>
          <p:cNvPicPr>
            <a:picLocks noChangeAspect="1"/>
          </p:cNvPicPr>
          <p:nvPr/>
        </p:nvPicPr>
        <p:blipFill>
          <a:blip r:embed="rId3">
            <a:extLst>
              <a:ext uri="{28A0092B-C50C-407E-A947-70E740481C1C}">
                <a14:useLocalDpi xmlns:a14="http://schemas.microsoft.com/office/drawing/2010/main" val="0"/>
              </a:ext>
            </a:extLst>
          </a:blip>
          <a:srcRect l="92" r="5" b="5"/>
          <a:stretch/>
        </p:blipFill>
        <p:spPr>
          <a:xfrm>
            <a:off x="9239250" y="381924"/>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9" name="Content Placeholder 8" descr="A person smiling and a child&#10;&#10;Description automatically generated">
            <a:extLst>
              <a:ext uri="{FF2B5EF4-FFF2-40B4-BE49-F238E27FC236}">
                <a16:creationId xmlns:a16="http://schemas.microsoft.com/office/drawing/2014/main" id="{DAA9A2C2-CDE6-FD52-092F-4A2A57D33CE7}"/>
              </a:ext>
            </a:extLst>
          </p:cNvPr>
          <p:cNvPicPr>
            <a:picLocks noChangeAspect="1"/>
          </p:cNvPicPr>
          <p:nvPr/>
        </p:nvPicPr>
        <p:blipFill>
          <a:blip r:embed="rId4">
            <a:extLst>
              <a:ext uri="{28A0092B-C50C-407E-A947-70E740481C1C}">
                <a14:useLocalDpi xmlns:a14="http://schemas.microsoft.com/office/drawing/2010/main" val="0"/>
              </a:ext>
            </a:extLst>
          </a:blip>
          <a:srcRect l="53050" t="33119" r="-31" b="-3"/>
          <a:stretch/>
        </p:blipFill>
        <p:spPr>
          <a:xfrm>
            <a:off x="261165" y="1870782"/>
            <a:ext cx="2189323" cy="2345486"/>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sp>
        <p:nvSpPr>
          <p:cNvPr id="30" name="Content Placeholder 20">
            <a:extLst>
              <a:ext uri="{FF2B5EF4-FFF2-40B4-BE49-F238E27FC236}">
                <a16:creationId xmlns:a16="http://schemas.microsoft.com/office/drawing/2014/main" id="{713FBBEE-A6FA-DA68-26E9-34CDC3CC1576}"/>
              </a:ext>
            </a:extLst>
          </p:cNvPr>
          <p:cNvSpPr txBox="1">
            <a:spLocks/>
          </p:cNvSpPr>
          <p:nvPr/>
        </p:nvSpPr>
        <p:spPr>
          <a:xfrm>
            <a:off x="3069884" y="4322543"/>
            <a:ext cx="2848603" cy="86632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Beijing Normal University-Hong Kong Baptist University United International College</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Zhuhai, China</a:t>
            </a:r>
          </a:p>
        </p:txBody>
      </p:sp>
      <p:sp>
        <p:nvSpPr>
          <p:cNvPr id="31" name="Content Placeholder 20">
            <a:extLst>
              <a:ext uri="{FF2B5EF4-FFF2-40B4-BE49-F238E27FC236}">
                <a16:creationId xmlns:a16="http://schemas.microsoft.com/office/drawing/2014/main" id="{2426E3AA-3145-A281-BB23-E2B7D62E7D14}"/>
              </a:ext>
            </a:extLst>
          </p:cNvPr>
          <p:cNvSpPr txBox="1">
            <a:spLocks/>
          </p:cNvSpPr>
          <p:nvPr/>
        </p:nvSpPr>
        <p:spPr>
          <a:xfrm>
            <a:off x="6194529" y="4291699"/>
            <a:ext cx="2848603" cy="86632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University of Michigan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Ann Arbor, US</a:t>
            </a:r>
          </a:p>
        </p:txBody>
      </p:sp>
      <p:sp>
        <p:nvSpPr>
          <p:cNvPr id="32" name="Content Placeholder 20">
            <a:extLst>
              <a:ext uri="{FF2B5EF4-FFF2-40B4-BE49-F238E27FC236}">
                <a16:creationId xmlns:a16="http://schemas.microsoft.com/office/drawing/2014/main" id="{62860FDE-0293-96DC-BA08-7646C9C5D832}"/>
              </a:ext>
            </a:extLst>
          </p:cNvPr>
          <p:cNvSpPr txBox="1">
            <a:spLocks/>
          </p:cNvSpPr>
          <p:nvPr/>
        </p:nvSpPr>
        <p:spPr>
          <a:xfrm>
            <a:off x="9324908" y="4216268"/>
            <a:ext cx="2848603" cy="8663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Tropical Botanical Garden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China</a:t>
            </a:r>
          </a:p>
        </p:txBody>
      </p:sp>
      <p:sp>
        <p:nvSpPr>
          <p:cNvPr id="21" name="Content Placeholder 20">
            <a:extLst>
              <a:ext uri="{FF2B5EF4-FFF2-40B4-BE49-F238E27FC236}">
                <a16:creationId xmlns:a16="http://schemas.microsoft.com/office/drawing/2014/main" id="{0EDA9048-6821-FAC5-0878-5B94579A4DAA}"/>
              </a:ext>
            </a:extLst>
          </p:cNvPr>
          <p:cNvSpPr>
            <a:spLocks noGrp="1"/>
          </p:cNvSpPr>
          <p:nvPr>
            <p:ph idx="1"/>
          </p:nvPr>
        </p:nvSpPr>
        <p:spPr>
          <a:xfrm>
            <a:off x="587572" y="4475577"/>
            <a:ext cx="2345542" cy="498565"/>
          </a:xfrm>
        </p:spPr>
        <p:txBody>
          <a:bodyPr>
            <a:normAutofit/>
          </a:bodyPr>
          <a:lstStyle/>
          <a:p>
            <a:pPr marL="0" indent="0">
              <a:buNone/>
            </a:pPr>
            <a:r>
              <a:rPr lang="en-US" sz="2400" b="1" dirty="0">
                <a:solidFill>
                  <a:schemeClr val="bg1">
                    <a:alpha val="80000"/>
                  </a:schemeClr>
                </a:solidFill>
                <a:effectLst>
                  <a:outerShdw blurRad="38100" dist="38100" dir="2700000" algn="tl">
                    <a:srgbClr val="000000">
                      <a:alpha val="43137"/>
                    </a:srgbClr>
                  </a:outerShdw>
                </a:effectLst>
              </a:rPr>
              <a:t>Harbin, China</a:t>
            </a:r>
          </a:p>
        </p:txBody>
      </p:sp>
      <p:pic>
        <p:nvPicPr>
          <p:cNvPr id="4" name="Picture 3" descr="A person kneeling on a dirt mound&#10;&#10;Description automatically generated">
            <a:extLst>
              <a:ext uri="{FF2B5EF4-FFF2-40B4-BE49-F238E27FC236}">
                <a16:creationId xmlns:a16="http://schemas.microsoft.com/office/drawing/2014/main" id="{F0C49657-FD04-47D9-B2F7-68C767498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606" y="1573442"/>
            <a:ext cx="2177859" cy="2902135"/>
          </a:xfrm>
          <a:prstGeom prst="rect">
            <a:avLst/>
          </a:prstGeom>
        </p:spPr>
      </p:pic>
      <p:pic>
        <p:nvPicPr>
          <p:cNvPr id="6" name="Picture 5" descr="A person holding a baton&#10;&#10;Description automatically generated">
            <a:extLst>
              <a:ext uri="{FF2B5EF4-FFF2-40B4-BE49-F238E27FC236}">
                <a16:creationId xmlns:a16="http://schemas.microsoft.com/office/drawing/2014/main" id="{8BFBFDBE-043A-B41A-92A4-926A83C760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1484" y="1833568"/>
            <a:ext cx="2306202" cy="2306202"/>
          </a:xfrm>
          <a:prstGeom prst="rect">
            <a:avLst/>
          </a:prstGeom>
        </p:spPr>
      </p:pic>
      <p:sp>
        <p:nvSpPr>
          <p:cNvPr id="3" name="TextBox 2">
            <a:extLst>
              <a:ext uri="{FF2B5EF4-FFF2-40B4-BE49-F238E27FC236}">
                <a16:creationId xmlns:a16="http://schemas.microsoft.com/office/drawing/2014/main" id="{A958B493-1FD9-9FE7-E72B-5E4DBE2ABD6C}"/>
              </a:ext>
            </a:extLst>
          </p:cNvPr>
          <p:cNvSpPr txBox="1"/>
          <p:nvPr/>
        </p:nvSpPr>
        <p:spPr>
          <a:xfrm>
            <a:off x="3120144" y="5719448"/>
            <a:ext cx="2848602" cy="400110"/>
          </a:xfrm>
          <a:prstGeom prst="rect">
            <a:avLst/>
          </a:prstGeom>
          <a:noFill/>
        </p:spPr>
        <p:txBody>
          <a:bodyPr wrap="square" rtlCol="0">
            <a:spAutoFit/>
          </a:bodyPr>
          <a:lstStyle/>
          <a:p>
            <a:r>
              <a:rPr lang="en-US" altLang="zh-CN" sz="2000" b="1" dirty="0">
                <a:solidFill>
                  <a:schemeClr val="bg1">
                    <a:alpha val="80000"/>
                  </a:schemeClr>
                </a:solidFill>
                <a:effectLst>
                  <a:outerShdw blurRad="38100" dist="38100" dir="2700000" algn="tl">
                    <a:srgbClr val="000000">
                      <a:alpha val="43137"/>
                    </a:srgbClr>
                  </a:outerShdw>
                </a:effectLst>
              </a:rPr>
              <a:t>Seagrass conservation</a:t>
            </a:r>
            <a:endParaRPr lang="zh-CN" altLang="en-US" sz="2000" b="1" dirty="0">
              <a:solidFill>
                <a:schemeClr val="bg1">
                  <a:alpha val="80000"/>
                </a:schemeClr>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2F24F74-963D-EBEA-D1CC-6A6DD60125B1}"/>
              </a:ext>
            </a:extLst>
          </p:cNvPr>
          <p:cNvSpPr txBox="1"/>
          <p:nvPr/>
        </p:nvSpPr>
        <p:spPr>
          <a:xfrm>
            <a:off x="6149926" y="5286995"/>
            <a:ext cx="2848602" cy="1323439"/>
          </a:xfrm>
          <a:prstGeom prst="rect">
            <a:avLst/>
          </a:prstGeom>
          <a:noFill/>
        </p:spPr>
        <p:txBody>
          <a:bodyPr wrap="square" rtlCol="0">
            <a:spAutoFit/>
          </a:bodyPr>
          <a:lstStyle/>
          <a:p>
            <a:pPr algn="ctr"/>
            <a:r>
              <a:rPr lang="en-US" altLang="zh-CN" sz="2000" b="1" dirty="0">
                <a:solidFill>
                  <a:schemeClr val="bg1">
                    <a:alpha val="80000"/>
                  </a:schemeClr>
                </a:solidFill>
                <a:effectLst>
                  <a:outerShdw blurRad="38100" dist="38100" dir="2700000" algn="tl">
                    <a:srgbClr val="000000">
                      <a:alpha val="43137"/>
                    </a:srgbClr>
                  </a:outerShdw>
                </a:effectLst>
              </a:rPr>
              <a:t>Environmental effects at different latitudes</a:t>
            </a:r>
          </a:p>
          <a:p>
            <a:pPr algn="ctr"/>
            <a:endParaRPr lang="en-US" altLang="zh-CN" sz="2000" b="1" dirty="0">
              <a:solidFill>
                <a:schemeClr val="bg1">
                  <a:alpha val="80000"/>
                </a:schemeClr>
              </a:solidFill>
              <a:effectLst>
                <a:outerShdw blurRad="38100" dist="38100" dir="2700000" algn="tl">
                  <a:srgbClr val="000000">
                    <a:alpha val="43137"/>
                  </a:srgbClr>
                </a:outerShdw>
              </a:effectLst>
            </a:endParaRPr>
          </a:p>
          <a:p>
            <a:pPr algn="ctr"/>
            <a:r>
              <a:rPr lang="en-US" altLang="zh-CN" sz="2000" b="1" dirty="0">
                <a:solidFill>
                  <a:schemeClr val="bg1">
                    <a:alpha val="80000"/>
                  </a:schemeClr>
                </a:solidFill>
                <a:effectLst>
                  <a:outerShdw blurRad="38100" dist="38100" dir="2700000" algn="tl">
                    <a:srgbClr val="000000">
                      <a:alpha val="43137"/>
                    </a:srgbClr>
                  </a:outerShdw>
                </a:effectLst>
              </a:rPr>
              <a:t>Published in </a:t>
            </a:r>
            <a:r>
              <a:rPr lang="en-US" altLang="zh-CN" sz="2000" b="1" i="1" dirty="0">
                <a:solidFill>
                  <a:schemeClr val="bg1">
                    <a:alpha val="80000"/>
                  </a:schemeClr>
                </a:solidFill>
                <a:effectLst>
                  <a:outerShdw blurRad="38100" dist="38100" dir="2700000" algn="tl">
                    <a:srgbClr val="000000">
                      <a:alpha val="43137"/>
                    </a:srgbClr>
                  </a:outerShdw>
                </a:effectLst>
              </a:rPr>
              <a:t>Forests</a:t>
            </a:r>
            <a:endParaRPr lang="zh-CN" altLang="en-US" sz="2000" b="1" dirty="0">
              <a:solidFill>
                <a:schemeClr val="bg1">
                  <a:alpha val="80000"/>
                </a:schemeClr>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D24A3203-ACFB-4626-841B-494BCDE514FA}"/>
              </a:ext>
            </a:extLst>
          </p:cNvPr>
          <p:cNvSpPr txBox="1"/>
          <p:nvPr/>
        </p:nvSpPr>
        <p:spPr>
          <a:xfrm>
            <a:off x="9061845" y="5264292"/>
            <a:ext cx="3226782" cy="1477328"/>
          </a:xfrm>
          <a:prstGeom prst="rect">
            <a:avLst/>
          </a:prstGeom>
          <a:noFill/>
        </p:spPr>
        <p:txBody>
          <a:bodyPr wrap="square">
            <a:spAutoFit/>
          </a:bodyPr>
          <a:lstStyle/>
          <a:p>
            <a:pPr algn="ctr"/>
            <a:r>
              <a:rPr lang="en-US" altLang="zh-CN" b="1" dirty="0">
                <a:solidFill>
                  <a:schemeClr val="bg1">
                    <a:alpha val="80000"/>
                  </a:schemeClr>
                </a:solidFill>
                <a:effectLst>
                  <a:outerShdw blurRad="38100" dist="38100" dir="2700000" algn="tl">
                    <a:srgbClr val="000000">
                      <a:alpha val="43137"/>
                    </a:srgbClr>
                  </a:outerShdw>
                </a:effectLst>
              </a:rPr>
              <a:t>Plant defense and response to soil nutrients</a:t>
            </a:r>
          </a:p>
          <a:p>
            <a:pPr algn="ctr"/>
            <a:endParaRPr lang="en-US" altLang="zh-CN" b="1" dirty="0">
              <a:solidFill>
                <a:schemeClr val="bg1">
                  <a:alpha val="80000"/>
                </a:schemeClr>
              </a:solidFill>
              <a:effectLst>
                <a:outerShdw blurRad="38100" dist="38100" dir="2700000" algn="tl">
                  <a:srgbClr val="000000">
                    <a:alpha val="43137"/>
                  </a:srgbClr>
                </a:outerShdw>
              </a:effectLst>
            </a:endParaRPr>
          </a:p>
          <a:p>
            <a:pPr algn="ctr"/>
            <a:r>
              <a:rPr lang="en-US" altLang="zh-CN" b="1" dirty="0">
                <a:solidFill>
                  <a:schemeClr val="bg1">
                    <a:alpha val="80000"/>
                  </a:schemeClr>
                </a:solidFill>
                <a:effectLst>
                  <a:outerShdw blurRad="38100" dist="38100" dir="2700000" algn="tl">
                    <a:srgbClr val="000000">
                      <a:alpha val="43137"/>
                    </a:srgbClr>
                  </a:outerShdw>
                </a:effectLst>
              </a:rPr>
              <a:t>Published in </a:t>
            </a:r>
            <a:r>
              <a:rPr lang="en-US" altLang="zh-CN" b="1" i="1" dirty="0" err="1">
                <a:solidFill>
                  <a:schemeClr val="bg1">
                    <a:alpha val="80000"/>
                  </a:schemeClr>
                </a:solidFill>
                <a:effectLst>
                  <a:outerShdw blurRad="38100" dist="38100" dir="2700000" algn="tl">
                    <a:srgbClr val="000000">
                      <a:alpha val="43137"/>
                    </a:srgbClr>
                  </a:outerShdw>
                </a:effectLst>
              </a:rPr>
              <a:t>Physiologia</a:t>
            </a:r>
            <a:r>
              <a:rPr lang="en-US" altLang="zh-CN" b="1" i="1" dirty="0">
                <a:solidFill>
                  <a:schemeClr val="bg1">
                    <a:alpha val="80000"/>
                  </a:schemeClr>
                </a:solidFill>
                <a:effectLst>
                  <a:outerShdw blurRad="38100" dist="38100" dir="2700000" algn="tl">
                    <a:srgbClr val="000000">
                      <a:alpha val="43137"/>
                    </a:srgbClr>
                  </a:outerShdw>
                </a:effectLst>
              </a:rPr>
              <a:t> Plantarum</a:t>
            </a:r>
            <a:endParaRPr lang="zh-CN" altLang="en-US" b="1" i="1" dirty="0">
              <a:solidFill>
                <a:schemeClr val="bg1">
                  <a:alpha val="80000"/>
                </a:schemeClr>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A2F46F2A-10A2-E65B-D1F8-CE9CF1004A8D}"/>
              </a:ext>
            </a:extLst>
          </p:cNvPr>
          <p:cNvSpPr/>
          <p:nvPr/>
        </p:nvSpPr>
        <p:spPr>
          <a:xfrm>
            <a:off x="3036466" y="5188861"/>
            <a:ext cx="2954379" cy="150318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AABE32A4-ACEC-28A7-C06F-0D498EC0F7AF}"/>
              </a:ext>
            </a:extLst>
          </p:cNvPr>
          <p:cNvSpPr/>
          <p:nvPr/>
        </p:nvSpPr>
        <p:spPr>
          <a:xfrm>
            <a:off x="6126157" y="5188862"/>
            <a:ext cx="2954379" cy="150318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DC091D19-5B9B-0F6C-E7E7-94CEDDE963EF}"/>
              </a:ext>
            </a:extLst>
          </p:cNvPr>
          <p:cNvSpPr/>
          <p:nvPr/>
        </p:nvSpPr>
        <p:spPr>
          <a:xfrm>
            <a:off x="9198047" y="5188861"/>
            <a:ext cx="2954379" cy="150318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186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CB50B0B-1F92-3D00-22A3-0E155552B393}"/>
              </a:ext>
            </a:extLst>
          </p:cNvPr>
          <p:cNvSpPr>
            <a:spLocks noGrp="1"/>
          </p:cNvSpPr>
          <p:nvPr>
            <p:ph idx="1"/>
          </p:nvPr>
        </p:nvSpPr>
        <p:spPr>
          <a:xfrm>
            <a:off x="838199" y="1958592"/>
            <a:ext cx="4071258" cy="1338061"/>
          </a:xfrm>
        </p:spPr>
        <p:txBody>
          <a:bodyPr>
            <a:normAutofit/>
          </a:bodyPr>
          <a:lstStyle/>
          <a:p>
            <a:pPr marL="0" indent="0">
              <a:buNone/>
            </a:pPr>
            <a:r>
              <a:rPr lang="en-US" altLang="zh-CN" sz="4800" dirty="0">
                <a:solidFill>
                  <a:srgbClr val="294B68"/>
                </a:solidFill>
              </a:rPr>
              <a:t>Mast seeding</a:t>
            </a:r>
            <a:endParaRPr lang="zh-CN" altLang="en-US" sz="4000" dirty="0"/>
          </a:p>
        </p:txBody>
      </p:sp>
      <p:sp>
        <p:nvSpPr>
          <p:cNvPr id="6" name="TextBox 5">
            <a:extLst>
              <a:ext uri="{FF2B5EF4-FFF2-40B4-BE49-F238E27FC236}">
                <a16:creationId xmlns:a16="http://schemas.microsoft.com/office/drawing/2014/main" id="{C1357B95-D62B-8449-235C-7524BD9B4E29}"/>
              </a:ext>
            </a:extLst>
          </p:cNvPr>
          <p:cNvSpPr txBox="1"/>
          <p:nvPr/>
        </p:nvSpPr>
        <p:spPr>
          <a:xfrm>
            <a:off x="1925053" y="3192016"/>
            <a:ext cx="8939463" cy="2554545"/>
          </a:xfrm>
          <a:prstGeom prst="rect">
            <a:avLst/>
          </a:prstGeom>
          <a:noFill/>
        </p:spPr>
        <p:txBody>
          <a:bodyPr wrap="square" rtlCol="0">
            <a:spAutoFit/>
          </a:bodyPr>
          <a:lstStyle/>
          <a:p>
            <a:r>
              <a:rPr lang="en-US" altLang="zh-CN" sz="2000" dirty="0">
                <a:solidFill>
                  <a:srgbClr val="3A637E"/>
                </a:solidFill>
              </a:rPr>
              <a:t>Synchronized variation of large </a:t>
            </a:r>
            <a:r>
              <a:rPr lang="en-US" altLang="zh-CN" sz="2000" dirty="0">
                <a:solidFill>
                  <a:schemeClr val="bg1"/>
                </a:solidFill>
              </a:rPr>
              <a:t>seed</a:t>
            </a:r>
            <a:r>
              <a:rPr lang="en-US" altLang="zh-CN" sz="2000" dirty="0">
                <a:solidFill>
                  <a:srgbClr val="3A637E"/>
                </a:solidFill>
              </a:rPr>
              <a:t> </a:t>
            </a:r>
            <a:r>
              <a:rPr lang="en-US" altLang="zh-CN" sz="2000" dirty="0">
                <a:solidFill>
                  <a:schemeClr val="bg1"/>
                </a:solidFill>
              </a:rPr>
              <a:t>crop</a:t>
            </a:r>
            <a:r>
              <a:rPr lang="en-US" altLang="zh-CN" sz="2000" dirty="0">
                <a:solidFill>
                  <a:srgbClr val="3A637E"/>
                </a:solidFill>
              </a:rPr>
              <a:t> </a:t>
            </a:r>
            <a:r>
              <a:rPr lang="en-US" altLang="zh-CN" sz="2000" dirty="0">
                <a:solidFill>
                  <a:schemeClr val="bg1"/>
                </a:solidFill>
              </a:rPr>
              <a:t>within a population between years</a:t>
            </a:r>
          </a:p>
          <a:p>
            <a:endParaRPr lang="en-US" altLang="zh-CN" sz="2000" dirty="0">
              <a:solidFill>
                <a:srgbClr val="3A637E"/>
              </a:solidFill>
            </a:endParaRPr>
          </a:p>
          <a:p>
            <a:r>
              <a:rPr lang="en-US" altLang="zh-CN" sz="2000" dirty="0">
                <a:solidFill>
                  <a:srgbClr val="3A637E"/>
                </a:solidFill>
              </a:rPr>
              <a:t>Characteristics:</a:t>
            </a:r>
          </a:p>
          <a:p>
            <a:pPr marL="285750" indent="-285750">
              <a:buFont typeface="Arial" panose="020B0604020202020204" pitchFamily="34" charset="0"/>
              <a:buChar char="•"/>
            </a:pPr>
            <a:r>
              <a:rPr lang="en-US" altLang="zh-CN" sz="2000" dirty="0">
                <a:solidFill>
                  <a:srgbClr val="3A637E"/>
                </a:solidFill>
              </a:rPr>
              <a:t>Interannual variation</a:t>
            </a:r>
          </a:p>
          <a:p>
            <a:pPr marL="285750" indent="-285750">
              <a:buFont typeface="Arial" panose="020B0604020202020204" pitchFamily="34" charset="0"/>
              <a:buChar char="•"/>
            </a:pPr>
            <a:r>
              <a:rPr lang="en-US" altLang="zh-CN" sz="2000" dirty="0">
                <a:solidFill>
                  <a:srgbClr val="3A637E"/>
                </a:solidFill>
              </a:rPr>
              <a:t>Synchrony</a:t>
            </a:r>
          </a:p>
          <a:p>
            <a:pPr marL="285750" indent="-285750">
              <a:buFont typeface="Arial" panose="020B0604020202020204" pitchFamily="34" charset="0"/>
              <a:buChar char="•"/>
            </a:pPr>
            <a:r>
              <a:rPr lang="en-US" altLang="zh-CN" sz="2000" dirty="0">
                <a:solidFill>
                  <a:srgbClr val="3A637E"/>
                </a:solidFill>
              </a:rPr>
              <a:t>Temporal autocorrelation</a:t>
            </a:r>
          </a:p>
          <a:p>
            <a:pPr marL="285750" indent="-285750">
              <a:buFont typeface="Arial" panose="020B0604020202020204" pitchFamily="34" charset="0"/>
              <a:buChar char="•"/>
            </a:pPr>
            <a:r>
              <a:rPr lang="en-US" altLang="zh-CN" sz="2000" dirty="0">
                <a:solidFill>
                  <a:srgbClr val="3A637E"/>
                </a:solidFill>
              </a:rPr>
              <a:t>frequency</a:t>
            </a:r>
            <a:endParaRPr lang="zh-CN" altLang="en-US" sz="2000" dirty="0">
              <a:solidFill>
                <a:srgbClr val="3A637E"/>
              </a:solidFill>
            </a:endParaRPr>
          </a:p>
          <a:p>
            <a:endParaRPr lang="zh-CN" altLang="en-US" sz="2000" dirty="0">
              <a:solidFill>
                <a:schemeClr val="bg1"/>
              </a:solidFill>
            </a:endParaRPr>
          </a:p>
        </p:txBody>
      </p:sp>
    </p:spTree>
    <p:extLst>
      <p:ext uri="{BB962C8B-B14F-4D97-AF65-F5344CB8AC3E}">
        <p14:creationId xmlns:p14="http://schemas.microsoft.com/office/powerpoint/2010/main" val="384071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6BF312-E4CC-3221-4073-898048C5A853}"/>
              </a:ext>
            </a:extLst>
          </p:cNvPr>
          <p:cNvSpPr txBox="1"/>
          <p:nvPr/>
        </p:nvSpPr>
        <p:spPr>
          <a:xfrm>
            <a:off x="298403" y="4541256"/>
            <a:ext cx="2523448" cy="461665"/>
          </a:xfrm>
          <a:prstGeom prst="rect">
            <a:avLst/>
          </a:prstGeom>
          <a:noFill/>
        </p:spPr>
        <p:txBody>
          <a:bodyPr wrap="none" rtlCol="0">
            <a:spAutoFit/>
          </a:bodyPr>
          <a:lstStyle/>
          <a:p>
            <a:r>
              <a:rPr lang="en-US" altLang="zh-CN" sz="2400" dirty="0">
                <a:solidFill>
                  <a:schemeClr val="bg1"/>
                </a:solidFill>
              </a:rPr>
              <a:t>Predator satiation</a:t>
            </a:r>
            <a:endParaRPr lang="zh-CN" altLang="en-US" sz="2400" dirty="0">
              <a:solidFill>
                <a:schemeClr val="bg1"/>
              </a:solidFill>
            </a:endParaRPr>
          </a:p>
        </p:txBody>
      </p:sp>
      <p:sp>
        <p:nvSpPr>
          <p:cNvPr id="8" name="TextBox 7">
            <a:extLst>
              <a:ext uri="{FF2B5EF4-FFF2-40B4-BE49-F238E27FC236}">
                <a16:creationId xmlns:a16="http://schemas.microsoft.com/office/drawing/2014/main" id="{0910AD13-E808-8850-66DE-578B492C1BF9}"/>
              </a:ext>
            </a:extLst>
          </p:cNvPr>
          <p:cNvSpPr txBox="1"/>
          <p:nvPr/>
        </p:nvSpPr>
        <p:spPr>
          <a:xfrm>
            <a:off x="2918107" y="4565965"/>
            <a:ext cx="2715808" cy="461665"/>
          </a:xfrm>
          <a:prstGeom prst="rect">
            <a:avLst/>
          </a:prstGeom>
          <a:noFill/>
        </p:spPr>
        <p:txBody>
          <a:bodyPr wrap="none" rtlCol="0">
            <a:spAutoFit/>
          </a:bodyPr>
          <a:lstStyle/>
          <a:p>
            <a:r>
              <a:rPr lang="en-US" altLang="zh-CN" sz="2400" dirty="0">
                <a:solidFill>
                  <a:schemeClr val="bg1"/>
                </a:solidFill>
              </a:rPr>
              <a:t>Resource matching</a:t>
            </a:r>
            <a:endParaRPr lang="zh-CN" altLang="en-US" sz="2400" dirty="0">
              <a:solidFill>
                <a:schemeClr val="bg1"/>
              </a:solidFill>
            </a:endParaRPr>
          </a:p>
        </p:txBody>
      </p:sp>
      <p:sp>
        <p:nvSpPr>
          <p:cNvPr id="9" name="TextBox 8">
            <a:extLst>
              <a:ext uri="{FF2B5EF4-FFF2-40B4-BE49-F238E27FC236}">
                <a16:creationId xmlns:a16="http://schemas.microsoft.com/office/drawing/2014/main" id="{F4B46EC3-DBB2-4BAB-6C5A-B26D71788294}"/>
              </a:ext>
            </a:extLst>
          </p:cNvPr>
          <p:cNvSpPr txBox="1"/>
          <p:nvPr/>
        </p:nvSpPr>
        <p:spPr>
          <a:xfrm>
            <a:off x="5836062" y="4541256"/>
            <a:ext cx="2805576" cy="461665"/>
          </a:xfrm>
          <a:prstGeom prst="rect">
            <a:avLst/>
          </a:prstGeom>
          <a:noFill/>
        </p:spPr>
        <p:txBody>
          <a:bodyPr wrap="none" rtlCol="0">
            <a:spAutoFit/>
          </a:bodyPr>
          <a:lstStyle/>
          <a:p>
            <a:r>
              <a:rPr lang="en-US" altLang="zh-CN" sz="2400" dirty="0">
                <a:solidFill>
                  <a:schemeClr val="bg1"/>
                </a:solidFill>
              </a:rPr>
              <a:t>Pollination coupling</a:t>
            </a:r>
            <a:endParaRPr lang="zh-CN" altLang="en-US" sz="2400" dirty="0">
              <a:solidFill>
                <a:schemeClr val="bg1"/>
              </a:solidFill>
            </a:endParaRPr>
          </a:p>
        </p:txBody>
      </p:sp>
      <p:sp>
        <p:nvSpPr>
          <p:cNvPr id="11" name="TextBox 10">
            <a:extLst>
              <a:ext uri="{FF2B5EF4-FFF2-40B4-BE49-F238E27FC236}">
                <a16:creationId xmlns:a16="http://schemas.microsoft.com/office/drawing/2014/main" id="{255BCC49-E435-72A3-A423-18D40900D4CC}"/>
              </a:ext>
            </a:extLst>
          </p:cNvPr>
          <p:cNvSpPr txBox="1"/>
          <p:nvPr/>
        </p:nvSpPr>
        <p:spPr>
          <a:xfrm>
            <a:off x="9089579" y="4541256"/>
            <a:ext cx="2759089" cy="461665"/>
          </a:xfrm>
          <a:prstGeom prst="rect">
            <a:avLst/>
          </a:prstGeom>
          <a:noFill/>
        </p:spPr>
        <p:txBody>
          <a:bodyPr wrap="none" rtlCol="0">
            <a:spAutoFit/>
          </a:bodyPr>
          <a:lstStyle/>
          <a:p>
            <a:r>
              <a:rPr lang="en-US" altLang="zh-CN" sz="2400" dirty="0">
                <a:solidFill>
                  <a:schemeClr val="bg1"/>
                </a:solidFill>
              </a:rPr>
              <a:t>Environmental cues</a:t>
            </a:r>
            <a:endParaRPr lang="zh-CN" altLang="en-US" sz="2400" dirty="0">
              <a:solidFill>
                <a:schemeClr val="bg1"/>
              </a:solidFill>
            </a:endParaRPr>
          </a:p>
        </p:txBody>
      </p:sp>
      <p:sp>
        <p:nvSpPr>
          <p:cNvPr id="16" name="Title 1">
            <a:extLst>
              <a:ext uri="{FF2B5EF4-FFF2-40B4-BE49-F238E27FC236}">
                <a16:creationId xmlns:a16="http://schemas.microsoft.com/office/drawing/2014/main" id="{3CD4BD4C-DC33-7B00-7B30-BD3D6513F898}"/>
              </a:ext>
            </a:extLst>
          </p:cNvPr>
          <p:cNvSpPr>
            <a:spLocks noGrp="1"/>
          </p:cNvSpPr>
          <p:nvPr>
            <p:ph type="title"/>
          </p:nvPr>
        </p:nvSpPr>
        <p:spPr>
          <a:xfrm>
            <a:off x="838200" y="365125"/>
            <a:ext cx="10515600" cy="1325563"/>
          </a:xfrm>
        </p:spPr>
        <p:txBody>
          <a:bodyPr/>
          <a:lstStyle/>
          <a:p>
            <a:r>
              <a:rPr lang="en-US" altLang="zh-CN" sz="4400" dirty="0">
                <a:solidFill>
                  <a:srgbClr val="294B68"/>
                </a:solidFill>
              </a:rPr>
              <a:t>Hypotheses on masting</a:t>
            </a:r>
            <a:endParaRPr lang="zh-CN" altLang="en-US" sz="4400" dirty="0">
              <a:solidFill>
                <a:srgbClr val="294B68"/>
              </a:solidFill>
            </a:endParaRPr>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A08CE49E-9E18-709E-FB03-E175A0FFA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85" y="2123910"/>
            <a:ext cx="2255878" cy="2255878"/>
          </a:xfrm>
          <a:prstGeom prst="rect">
            <a:avLst/>
          </a:prstGeom>
        </p:spPr>
      </p:pic>
      <p:pic>
        <p:nvPicPr>
          <p:cNvPr id="15" name="Picture 14" descr="A black and white circular object&#10;&#10;Description automatically generated">
            <a:extLst>
              <a:ext uri="{FF2B5EF4-FFF2-40B4-BE49-F238E27FC236}">
                <a16:creationId xmlns:a16="http://schemas.microsoft.com/office/drawing/2014/main" id="{406A7B32-BB6C-11E8-5B66-590F02FF7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844" y="2017894"/>
            <a:ext cx="2548071" cy="2548071"/>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34C97F50-0507-68D7-45AF-3EBC926066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123910"/>
            <a:ext cx="2285701" cy="2285701"/>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A81BED23-4A25-0184-D8D6-4484017E27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9579" y="1895567"/>
            <a:ext cx="2450752" cy="2450752"/>
          </a:xfrm>
          <a:prstGeom prst="rect">
            <a:avLst/>
          </a:prstGeom>
        </p:spPr>
      </p:pic>
    </p:spTree>
    <p:extLst>
      <p:ext uri="{BB962C8B-B14F-4D97-AF65-F5344CB8AC3E}">
        <p14:creationId xmlns:p14="http://schemas.microsoft.com/office/powerpoint/2010/main" val="45793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C421-CF08-7708-2899-040D8C2D6007}"/>
              </a:ext>
            </a:extLst>
          </p:cNvPr>
          <p:cNvSpPr>
            <a:spLocks noGrp="1"/>
          </p:cNvSpPr>
          <p:nvPr>
            <p:ph type="title"/>
          </p:nvPr>
        </p:nvSpPr>
        <p:spPr/>
        <p:txBody>
          <a:bodyPr/>
          <a:lstStyle/>
          <a:p>
            <a:r>
              <a:rPr lang="en-US" altLang="zh-CN" dirty="0">
                <a:solidFill>
                  <a:srgbClr val="294B68"/>
                </a:solidFill>
              </a:rPr>
              <a:t>Research questions</a:t>
            </a:r>
            <a:endParaRPr lang="zh-CN" altLang="en-US" dirty="0">
              <a:solidFill>
                <a:srgbClr val="294B68"/>
              </a:solidFill>
            </a:endParaRPr>
          </a:p>
        </p:txBody>
      </p:sp>
      <p:sp>
        <p:nvSpPr>
          <p:cNvPr id="3" name="Content Placeholder 2">
            <a:extLst>
              <a:ext uri="{FF2B5EF4-FFF2-40B4-BE49-F238E27FC236}">
                <a16:creationId xmlns:a16="http://schemas.microsoft.com/office/drawing/2014/main" id="{212722FC-2B1D-2E37-4A82-17BF7EBFB45C}"/>
              </a:ext>
            </a:extLst>
          </p:cNvPr>
          <p:cNvSpPr>
            <a:spLocks noGrp="1"/>
          </p:cNvSpPr>
          <p:nvPr>
            <p:ph idx="1"/>
          </p:nvPr>
        </p:nvSpPr>
        <p:spPr>
          <a:xfrm>
            <a:off x="838200" y="2752056"/>
            <a:ext cx="10515600" cy="4351338"/>
          </a:xfrm>
        </p:spPr>
        <p:txBody>
          <a:bodyPr/>
          <a:lstStyle/>
          <a:p>
            <a:pPr marL="0" indent="0">
              <a:buNone/>
            </a:pPr>
            <a:r>
              <a:rPr lang="en-US" altLang="zh-CN" dirty="0">
                <a:solidFill>
                  <a:schemeClr val="bg1"/>
                </a:solidFill>
              </a:rPr>
              <a:t>Chapter 1: What reproductive traits relate to mast seeding?</a:t>
            </a:r>
          </a:p>
          <a:p>
            <a:pPr marL="0" indent="0">
              <a:buNone/>
            </a:pPr>
            <a:r>
              <a:rPr lang="en-US" altLang="zh-CN" dirty="0">
                <a:solidFill>
                  <a:schemeClr val="bg1"/>
                </a:solidFill>
              </a:rPr>
              <a:t>Chapter 2: What is the relationship between masting and growth?</a:t>
            </a:r>
          </a:p>
          <a:p>
            <a:pPr marL="0" indent="0">
              <a:buNone/>
            </a:pPr>
            <a:r>
              <a:rPr lang="en-US" altLang="zh-CN" dirty="0">
                <a:solidFill>
                  <a:schemeClr val="bg1"/>
                </a:solidFill>
              </a:rPr>
              <a:t>Chapter 3: </a:t>
            </a:r>
            <a:r>
              <a:rPr lang="en-US" altLang="zh-CN" dirty="0">
                <a:solidFill>
                  <a:schemeClr val="bg1"/>
                </a:solidFill>
                <a:effectLst/>
              </a:rPr>
              <a:t>How does changing climate affect seed dynamics?</a:t>
            </a:r>
            <a:endParaRPr lang="zh-CN" altLang="en-US" dirty="0">
              <a:solidFill>
                <a:schemeClr val="bg1"/>
              </a:solidFill>
            </a:endParaRPr>
          </a:p>
          <a:p>
            <a:pPr marL="0" indent="0">
              <a:buNone/>
            </a:pPr>
            <a:endParaRPr lang="zh-CN" altLang="en-US" dirty="0">
              <a:solidFill>
                <a:schemeClr val="bg1"/>
              </a:solidFill>
            </a:endParaRPr>
          </a:p>
        </p:txBody>
      </p:sp>
    </p:spTree>
    <p:extLst>
      <p:ext uri="{BB962C8B-B14F-4D97-AF65-F5344CB8AC3E}">
        <p14:creationId xmlns:p14="http://schemas.microsoft.com/office/powerpoint/2010/main" val="219677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C0F3E7-152E-7FF2-437F-F01E87436011}"/>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36C32675-6507-5AE5-1FBF-482C69B92992}"/>
              </a:ext>
            </a:extLst>
          </p:cNvPr>
          <p:cNvSpPr>
            <a:spLocks noGrp="1"/>
          </p:cNvSpPr>
          <p:nvPr>
            <p:ph type="title"/>
          </p:nvPr>
        </p:nvSpPr>
        <p:spPr>
          <a:xfrm>
            <a:off x="838200" y="365125"/>
            <a:ext cx="11243310" cy="1325563"/>
          </a:xfrm>
        </p:spPr>
        <p:txBody>
          <a:bodyPr/>
          <a:lstStyle/>
          <a:p>
            <a:r>
              <a:rPr lang="en-US" altLang="zh-CN" dirty="0">
                <a:solidFill>
                  <a:schemeClr val="bg1"/>
                </a:solidFill>
              </a:rPr>
              <a:t>Chapter 1 : </a:t>
            </a:r>
            <a:r>
              <a:rPr lang="en-US" altLang="zh-CN" dirty="0">
                <a:solidFill>
                  <a:srgbClr val="294B68"/>
                </a:solidFill>
              </a:rPr>
              <a:t>Reproductive traits versus masting</a:t>
            </a:r>
            <a:endParaRPr lang="zh-CN" altLang="en-US" dirty="0">
              <a:solidFill>
                <a:srgbClr val="294B68"/>
              </a:solidFill>
            </a:endParaRPr>
          </a:p>
        </p:txBody>
      </p:sp>
      <p:sp>
        <p:nvSpPr>
          <p:cNvPr id="4" name="TextBox 3">
            <a:extLst>
              <a:ext uri="{FF2B5EF4-FFF2-40B4-BE49-F238E27FC236}">
                <a16:creationId xmlns:a16="http://schemas.microsoft.com/office/drawing/2014/main" id="{3EAAF9C5-91F1-7A38-C0C9-F3F5757CF402}"/>
              </a:ext>
            </a:extLst>
          </p:cNvPr>
          <p:cNvSpPr txBox="1"/>
          <p:nvPr/>
        </p:nvSpPr>
        <p:spPr>
          <a:xfrm>
            <a:off x="5548424" y="1908255"/>
            <a:ext cx="5943600" cy="110799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Pollination (pollination coupling)</a:t>
            </a:r>
          </a:p>
          <a:p>
            <a:pPr marL="742950" lvl="1" indent="-285750">
              <a:buFont typeface="Arial" panose="020B0604020202020204" pitchFamily="34" charset="0"/>
              <a:buChar char="•"/>
            </a:pPr>
            <a:r>
              <a:rPr lang="en-US" altLang="zh-CN" sz="1600" dirty="0">
                <a:solidFill>
                  <a:srgbClr val="284966"/>
                </a:solidFill>
              </a:rPr>
              <a:t>Type of reproduction (monoecious or dioecious)</a:t>
            </a:r>
          </a:p>
          <a:p>
            <a:pPr marL="742950" lvl="1" indent="-285750">
              <a:buFont typeface="Arial" panose="020B0604020202020204" pitchFamily="34" charset="0"/>
              <a:buChar char="•"/>
            </a:pPr>
            <a:r>
              <a:rPr lang="en-US" altLang="zh-CN" sz="1600" dirty="0">
                <a:solidFill>
                  <a:srgbClr val="284966"/>
                </a:solidFill>
              </a:rPr>
              <a:t>Reproductive period duration</a:t>
            </a:r>
          </a:p>
          <a:p>
            <a:pPr marL="742950" lvl="1" indent="-285750">
              <a:buFont typeface="Arial" panose="020B0604020202020204" pitchFamily="34" charset="0"/>
              <a:buChar char="•"/>
            </a:pPr>
            <a:r>
              <a:rPr lang="en-US" altLang="zh-CN" sz="1600" dirty="0">
                <a:solidFill>
                  <a:srgbClr val="284966"/>
                </a:solidFill>
              </a:rPr>
              <a:t>Methods of pollination</a:t>
            </a:r>
          </a:p>
        </p:txBody>
      </p:sp>
      <p:pic>
        <p:nvPicPr>
          <p:cNvPr id="1028" name="Picture 4">
            <a:extLst>
              <a:ext uri="{FF2B5EF4-FFF2-40B4-BE49-F238E27FC236}">
                <a16:creationId xmlns:a16="http://schemas.microsoft.com/office/drawing/2014/main" id="{CB337F26-83D8-FEED-0706-C780B45C2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737" y="3987168"/>
            <a:ext cx="2678906"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corns">
            <a:extLst>
              <a:ext uri="{FF2B5EF4-FFF2-40B4-BE49-F238E27FC236}">
                <a16:creationId xmlns:a16="http://schemas.microsoft.com/office/drawing/2014/main" id="{D799DD3B-AA37-2A8A-CAC7-92355B9DD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40" y="1792455"/>
            <a:ext cx="2913615" cy="21431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C59D76-A57E-EA13-FB70-47DE6F06F5B8}"/>
              </a:ext>
            </a:extLst>
          </p:cNvPr>
          <p:cNvSpPr txBox="1"/>
          <p:nvPr/>
        </p:nvSpPr>
        <p:spPr>
          <a:xfrm>
            <a:off x="110749" y="3883993"/>
            <a:ext cx="2586731" cy="307777"/>
          </a:xfrm>
          <a:prstGeom prst="rect">
            <a:avLst/>
          </a:prstGeom>
          <a:noFill/>
        </p:spPr>
        <p:txBody>
          <a:bodyPr wrap="square" rtlCol="0">
            <a:spAutoFit/>
          </a:bodyPr>
          <a:lstStyle/>
          <a:p>
            <a:r>
              <a:rPr lang="en-US" altLang="zh-CN" sz="1400" i="1" dirty="0">
                <a:solidFill>
                  <a:srgbClr val="294B68"/>
                </a:solidFill>
              </a:rPr>
              <a:t>Quercus alba </a:t>
            </a:r>
            <a:r>
              <a:rPr lang="en-US" altLang="zh-CN" sz="1400" dirty="0">
                <a:solidFill>
                  <a:srgbClr val="294B68"/>
                </a:solidFill>
              </a:rPr>
              <a:t>(masting species)</a:t>
            </a:r>
            <a:endParaRPr lang="zh-CN" altLang="en-US" sz="1400" dirty="0">
              <a:solidFill>
                <a:srgbClr val="294B68"/>
              </a:solidFill>
            </a:endParaRPr>
          </a:p>
        </p:txBody>
      </p:sp>
      <p:sp>
        <p:nvSpPr>
          <p:cNvPr id="6" name="TextBox 5">
            <a:extLst>
              <a:ext uri="{FF2B5EF4-FFF2-40B4-BE49-F238E27FC236}">
                <a16:creationId xmlns:a16="http://schemas.microsoft.com/office/drawing/2014/main" id="{FC90AB66-5A9E-12DD-1BB2-B587451408C9}"/>
              </a:ext>
            </a:extLst>
          </p:cNvPr>
          <p:cNvSpPr txBox="1"/>
          <p:nvPr/>
        </p:nvSpPr>
        <p:spPr>
          <a:xfrm>
            <a:off x="2555845" y="6101761"/>
            <a:ext cx="2735798" cy="307777"/>
          </a:xfrm>
          <a:prstGeom prst="rect">
            <a:avLst/>
          </a:prstGeom>
          <a:noFill/>
        </p:spPr>
        <p:txBody>
          <a:bodyPr wrap="square" rtlCol="0">
            <a:spAutoFit/>
          </a:bodyPr>
          <a:lstStyle/>
          <a:p>
            <a:r>
              <a:rPr lang="en-US" altLang="zh-CN" sz="1400" i="1" dirty="0">
                <a:solidFill>
                  <a:srgbClr val="294B68"/>
                </a:solidFill>
              </a:rPr>
              <a:t>Ilex opaca </a:t>
            </a:r>
            <a:r>
              <a:rPr lang="en-US" altLang="zh-CN" sz="1400" dirty="0">
                <a:solidFill>
                  <a:srgbClr val="294B68"/>
                </a:solidFill>
              </a:rPr>
              <a:t>(non-masting species)</a:t>
            </a:r>
            <a:endParaRPr lang="zh-CN" altLang="en-US" sz="1400" dirty="0">
              <a:solidFill>
                <a:srgbClr val="294B68"/>
              </a:solidFill>
            </a:endParaRPr>
          </a:p>
        </p:txBody>
      </p:sp>
      <p:sp>
        <p:nvSpPr>
          <p:cNvPr id="7" name="TextBox 6">
            <a:extLst>
              <a:ext uri="{FF2B5EF4-FFF2-40B4-BE49-F238E27FC236}">
                <a16:creationId xmlns:a16="http://schemas.microsoft.com/office/drawing/2014/main" id="{BD986C51-23AF-2833-8545-FC41D97C9E41}"/>
              </a:ext>
            </a:extLst>
          </p:cNvPr>
          <p:cNvSpPr txBox="1"/>
          <p:nvPr/>
        </p:nvSpPr>
        <p:spPr>
          <a:xfrm>
            <a:off x="5548424" y="3034450"/>
            <a:ext cx="6035040" cy="86177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Seed maturation (resource matching)</a:t>
            </a:r>
          </a:p>
          <a:p>
            <a:pPr marL="742950" lvl="1" indent="-285750">
              <a:buFont typeface="Arial" panose="020B0604020202020204" pitchFamily="34" charset="0"/>
              <a:buChar char="•"/>
            </a:pPr>
            <a:r>
              <a:rPr lang="en-US" altLang="zh-CN" sz="1600" dirty="0">
                <a:solidFill>
                  <a:srgbClr val="284966"/>
                </a:solidFill>
              </a:rPr>
              <a:t>Leaf longevity</a:t>
            </a:r>
          </a:p>
          <a:p>
            <a:pPr marL="742950" lvl="1" indent="-285750">
              <a:buFont typeface="Arial" panose="020B0604020202020204" pitchFamily="34" charset="0"/>
              <a:buChar char="•"/>
            </a:pPr>
            <a:r>
              <a:rPr lang="en-US" altLang="zh-CN" sz="1600" dirty="0">
                <a:solidFill>
                  <a:srgbClr val="284966"/>
                </a:solidFill>
              </a:rPr>
              <a:t>Determinacy</a:t>
            </a:r>
          </a:p>
        </p:txBody>
      </p:sp>
      <p:sp>
        <p:nvSpPr>
          <p:cNvPr id="9" name="TextBox 8">
            <a:extLst>
              <a:ext uri="{FF2B5EF4-FFF2-40B4-BE49-F238E27FC236}">
                <a16:creationId xmlns:a16="http://schemas.microsoft.com/office/drawing/2014/main" id="{B86E8B26-E4F8-98AE-6687-09D7F6498D64}"/>
              </a:ext>
            </a:extLst>
          </p:cNvPr>
          <p:cNvSpPr txBox="1"/>
          <p:nvPr/>
        </p:nvSpPr>
        <p:spPr>
          <a:xfrm>
            <a:off x="5548424" y="3883993"/>
            <a:ext cx="6075886" cy="160043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Seed dispersal (Predator satiation)</a:t>
            </a:r>
          </a:p>
          <a:p>
            <a:pPr marL="742950" lvl="1" indent="-285750">
              <a:buFont typeface="Arial" panose="020B0604020202020204" pitchFamily="34" charset="0"/>
              <a:buChar char="•"/>
            </a:pPr>
            <a:r>
              <a:rPr lang="en-US" altLang="zh-CN" sz="1600" dirty="0">
                <a:solidFill>
                  <a:srgbClr val="284966"/>
                </a:solidFill>
              </a:rPr>
              <a:t>Seed size</a:t>
            </a:r>
          </a:p>
          <a:p>
            <a:pPr marL="742950" lvl="1" indent="-285750">
              <a:buFont typeface="Arial" panose="020B0604020202020204" pitchFamily="34" charset="0"/>
              <a:buChar char="•"/>
            </a:pPr>
            <a:r>
              <a:rPr lang="en-US" altLang="zh-CN" sz="1600" dirty="0">
                <a:solidFill>
                  <a:srgbClr val="284966"/>
                </a:solidFill>
              </a:rPr>
              <a:t>Nutrient content</a:t>
            </a:r>
          </a:p>
          <a:p>
            <a:pPr marL="742950" lvl="1" indent="-285750">
              <a:buFont typeface="Arial" panose="020B0604020202020204" pitchFamily="34" charset="0"/>
              <a:buChar char="•"/>
            </a:pPr>
            <a:r>
              <a:rPr lang="en-US" altLang="zh-CN" sz="1600" dirty="0">
                <a:solidFill>
                  <a:srgbClr val="284966"/>
                </a:solidFill>
              </a:rPr>
              <a:t>Dispersal mode</a:t>
            </a:r>
          </a:p>
          <a:p>
            <a:pPr marL="742950" lvl="1" indent="-285750">
              <a:buFont typeface="Arial" panose="020B0604020202020204" pitchFamily="34" charset="0"/>
              <a:buChar char="•"/>
            </a:pPr>
            <a:r>
              <a:rPr lang="en-US" altLang="zh-CN" sz="1600" dirty="0">
                <a:solidFill>
                  <a:srgbClr val="284966"/>
                </a:solidFill>
              </a:rPr>
              <a:t>Seed dormancy</a:t>
            </a:r>
          </a:p>
          <a:p>
            <a:pPr marL="742950" lvl="1" indent="-285750">
              <a:buFont typeface="Arial" panose="020B0604020202020204" pitchFamily="34" charset="0"/>
              <a:buChar char="•"/>
            </a:pPr>
            <a:r>
              <a:rPr lang="en-US" altLang="zh-CN" sz="1600" dirty="0">
                <a:solidFill>
                  <a:srgbClr val="284966"/>
                </a:solidFill>
              </a:rPr>
              <a:t>Seed longevity</a:t>
            </a:r>
          </a:p>
        </p:txBody>
      </p:sp>
      <p:sp>
        <p:nvSpPr>
          <p:cNvPr id="10" name="TextBox 9">
            <a:extLst>
              <a:ext uri="{FF2B5EF4-FFF2-40B4-BE49-F238E27FC236}">
                <a16:creationId xmlns:a16="http://schemas.microsoft.com/office/drawing/2014/main" id="{5B305C9D-746D-B20F-D6B0-3D74F1A28B5C}"/>
              </a:ext>
            </a:extLst>
          </p:cNvPr>
          <p:cNvSpPr txBox="1"/>
          <p:nvPr/>
        </p:nvSpPr>
        <p:spPr>
          <a:xfrm>
            <a:off x="5548424" y="5472200"/>
            <a:ext cx="5943600" cy="86177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Environmental cues</a:t>
            </a:r>
          </a:p>
          <a:p>
            <a:pPr marL="742950" lvl="1" indent="-285750">
              <a:buFont typeface="Arial" panose="020B0604020202020204" pitchFamily="34" charset="0"/>
              <a:buChar char="•"/>
            </a:pPr>
            <a:r>
              <a:rPr lang="en-US" altLang="zh-CN" sz="1600" dirty="0">
                <a:solidFill>
                  <a:srgbClr val="284966"/>
                </a:solidFill>
              </a:rPr>
              <a:t>Biomes</a:t>
            </a:r>
          </a:p>
          <a:p>
            <a:pPr marL="742950" lvl="1" indent="-285750">
              <a:buFont typeface="Arial" panose="020B0604020202020204" pitchFamily="34" charset="0"/>
              <a:buChar char="•"/>
            </a:pPr>
            <a:r>
              <a:rPr lang="en-US" altLang="zh-CN" sz="1600" dirty="0">
                <a:solidFill>
                  <a:srgbClr val="284966"/>
                </a:solidFill>
              </a:rPr>
              <a:t>Forest type</a:t>
            </a:r>
            <a:endParaRPr lang="zh-CN" altLang="en-US" dirty="0"/>
          </a:p>
        </p:txBody>
      </p:sp>
    </p:spTree>
    <p:extLst>
      <p:ext uri="{BB962C8B-B14F-4D97-AF65-F5344CB8AC3E}">
        <p14:creationId xmlns:p14="http://schemas.microsoft.com/office/powerpoint/2010/main" val="19249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AA87C-E177-BB38-B05C-43CD9C4CC4D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F821A9-9264-3EAD-AAED-2A4E14501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497AA6-C6B2-5AB1-F670-C65714C85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10CB4A76-1EA1-AA31-581B-8FBADF6944C2}"/>
              </a:ext>
            </a:extLst>
          </p:cNvPr>
          <p:cNvSpPr>
            <a:spLocks noGrp="1"/>
          </p:cNvSpPr>
          <p:nvPr>
            <p:ph idx="1"/>
          </p:nvPr>
        </p:nvSpPr>
        <p:spPr/>
        <p:txBody>
          <a:bodyPr/>
          <a:lstStyle/>
          <a:p>
            <a:endParaRPr lang="zh-CN" altLang="en-US" dirty="0"/>
          </a:p>
        </p:txBody>
      </p:sp>
      <p:sp>
        <p:nvSpPr>
          <p:cNvPr id="8" name="Oval 7">
            <a:extLst>
              <a:ext uri="{FF2B5EF4-FFF2-40B4-BE49-F238E27FC236}">
                <a16:creationId xmlns:a16="http://schemas.microsoft.com/office/drawing/2014/main" id="{C9000507-C9BE-98AB-ECC9-25C82E00DA70}"/>
              </a:ext>
            </a:extLst>
          </p:cNvPr>
          <p:cNvSpPr/>
          <p:nvPr/>
        </p:nvSpPr>
        <p:spPr>
          <a:xfrm>
            <a:off x="4622999" y="2743994"/>
            <a:ext cx="2767263" cy="26822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Resources</a:t>
            </a:r>
            <a:endParaRPr lang="zh-CN" altLang="en-US" dirty="0"/>
          </a:p>
        </p:txBody>
      </p:sp>
      <p:sp>
        <p:nvSpPr>
          <p:cNvPr id="9" name="Oval 8">
            <a:extLst>
              <a:ext uri="{FF2B5EF4-FFF2-40B4-BE49-F238E27FC236}">
                <a16:creationId xmlns:a16="http://schemas.microsoft.com/office/drawing/2014/main" id="{DA616948-B6C7-A5F2-5628-4D0E7DB88B6F}"/>
              </a:ext>
            </a:extLst>
          </p:cNvPr>
          <p:cNvSpPr/>
          <p:nvPr/>
        </p:nvSpPr>
        <p:spPr>
          <a:xfrm>
            <a:off x="7736286" y="147081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Growth</a:t>
            </a:r>
            <a:endParaRPr lang="zh-CN" altLang="en-US" dirty="0"/>
          </a:p>
        </p:txBody>
      </p:sp>
      <p:sp>
        <p:nvSpPr>
          <p:cNvPr id="11" name="Oval 10">
            <a:extLst>
              <a:ext uri="{FF2B5EF4-FFF2-40B4-BE49-F238E27FC236}">
                <a16:creationId xmlns:a16="http://schemas.microsoft.com/office/drawing/2014/main" id="{BB868619-D780-E5E6-4AE0-D5540E803CB9}"/>
              </a:ext>
            </a:extLst>
          </p:cNvPr>
          <p:cNvSpPr/>
          <p:nvPr/>
        </p:nvSpPr>
        <p:spPr>
          <a:xfrm>
            <a:off x="7972907" y="4354379"/>
            <a:ext cx="2146688" cy="19488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Reproduction</a:t>
            </a:r>
            <a:endParaRPr lang="zh-CN" altLang="en-US" dirty="0"/>
          </a:p>
        </p:txBody>
      </p:sp>
      <p:sp>
        <p:nvSpPr>
          <p:cNvPr id="13" name="Oval 12">
            <a:extLst>
              <a:ext uri="{FF2B5EF4-FFF2-40B4-BE49-F238E27FC236}">
                <a16:creationId xmlns:a16="http://schemas.microsoft.com/office/drawing/2014/main" id="{2CD897F9-36CB-B974-ABB5-4560C9ED3126}"/>
              </a:ext>
            </a:extLst>
          </p:cNvPr>
          <p:cNvSpPr/>
          <p:nvPr/>
        </p:nvSpPr>
        <p:spPr>
          <a:xfrm>
            <a:off x="2370909" y="2231424"/>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Defense</a:t>
            </a:r>
            <a:endParaRPr lang="zh-CN" altLang="en-US" dirty="0"/>
          </a:p>
        </p:txBody>
      </p:sp>
      <p:sp>
        <p:nvSpPr>
          <p:cNvPr id="14" name="Oval 13">
            <a:extLst>
              <a:ext uri="{FF2B5EF4-FFF2-40B4-BE49-F238E27FC236}">
                <a16:creationId xmlns:a16="http://schemas.microsoft.com/office/drawing/2014/main" id="{857314CF-514F-AF75-B582-FB2E639C889F}"/>
              </a:ext>
            </a:extLst>
          </p:cNvPr>
          <p:cNvSpPr/>
          <p:nvPr/>
        </p:nvSpPr>
        <p:spPr>
          <a:xfrm>
            <a:off x="2319819" y="471480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Storage</a:t>
            </a:r>
            <a:endParaRPr lang="zh-CN" altLang="en-US" dirty="0"/>
          </a:p>
        </p:txBody>
      </p:sp>
      <p:sp>
        <p:nvSpPr>
          <p:cNvPr id="15" name="Arrow: Down 14">
            <a:extLst>
              <a:ext uri="{FF2B5EF4-FFF2-40B4-BE49-F238E27FC236}">
                <a16:creationId xmlns:a16="http://schemas.microsoft.com/office/drawing/2014/main" id="{C364693E-8A97-20AA-9B1C-7E200C4BFA19}"/>
              </a:ext>
            </a:extLst>
          </p:cNvPr>
          <p:cNvSpPr/>
          <p:nvPr/>
        </p:nvSpPr>
        <p:spPr>
          <a:xfrm rot="14305715">
            <a:off x="7279078" y="276691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a:extLst>
              <a:ext uri="{FF2B5EF4-FFF2-40B4-BE49-F238E27FC236}">
                <a16:creationId xmlns:a16="http://schemas.microsoft.com/office/drawing/2014/main" id="{FBAD39DD-A932-1A7F-665A-4112354C57F5}"/>
              </a:ext>
            </a:extLst>
          </p:cNvPr>
          <p:cNvSpPr/>
          <p:nvPr/>
        </p:nvSpPr>
        <p:spPr>
          <a:xfrm rot="17784486">
            <a:off x="7423551" y="4311620"/>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Down 16">
            <a:extLst>
              <a:ext uri="{FF2B5EF4-FFF2-40B4-BE49-F238E27FC236}">
                <a16:creationId xmlns:a16="http://schemas.microsoft.com/office/drawing/2014/main" id="{DB444D48-A5F2-4F94-7070-E81A4153FD98}"/>
              </a:ext>
            </a:extLst>
          </p:cNvPr>
          <p:cNvSpPr/>
          <p:nvPr/>
        </p:nvSpPr>
        <p:spPr>
          <a:xfrm rot="7271435">
            <a:off x="4099189" y="326794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rrow: Down 17">
            <a:extLst>
              <a:ext uri="{FF2B5EF4-FFF2-40B4-BE49-F238E27FC236}">
                <a16:creationId xmlns:a16="http://schemas.microsoft.com/office/drawing/2014/main" id="{33AB733B-9883-B038-200F-CE65C29DD307}"/>
              </a:ext>
            </a:extLst>
          </p:cNvPr>
          <p:cNvSpPr/>
          <p:nvPr/>
        </p:nvSpPr>
        <p:spPr>
          <a:xfrm rot="3055668">
            <a:off x="4069938" y="4649238"/>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1">
            <a:extLst>
              <a:ext uri="{FF2B5EF4-FFF2-40B4-BE49-F238E27FC236}">
                <a16:creationId xmlns:a16="http://schemas.microsoft.com/office/drawing/2014/main" id="{F5647EDB-B012-A234-8A18-672E0F03721F}"/>
              </a:ext>
            </a:extLst>
          </p:cNvPr>
          <p:cNvSpPr>
            <a:spLocks noGrp="1"/>
          </p:cNvSpPr>
          <p:nvPr>
            <p:ph type="title"/>
          </p:nvPr>
        </p:nvSpPr>
        <p:spPr>
          <a:xfrm>
            <a:off x="838200" y="365125"/>
            <a:ext cx="10515600" cy="1325563"/>
          </a:xfrm>
        </p:spPr>
        <p:txBody>
          <a:bodyPr/>
          <a:lstStyle/>
          <a:p>
            <a:r>
              <a:rPr lang="en-US" altLang="zh-CN" dirty="0">
                <a:solidFill>
                  <a:srgbClr val="3A637E"/>
                </a:solidFill>
              </a:rPr>
              <a:t>Chapter 2: Growth-reproduction trade-off</a:t>
            </a:r>
            <a:endParaRPr lang="zh-CN" altLang="en-US" dirty="0">
              <a:solidFill>
                <a:srgbClr val="3A637E"/>
              </a:solidFill>
            </a:endParaRPr>
          </a:p>
        </p:txBody>
      </p:sp>
    </p:spTree>
    <p:extLst>
      <p:ext uri="{BB962C8B-B14F-4D97-AF65-F5344CB8AC3E}">
        <p14:creationId xmlns:p14="http://schemas.microsoft.com/office/powerpoint/2010/main" val="511300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21607</TotalTime>
  <Words>2922</Words>
  <Application>Microsoft Office PowerPoint</Application>
  <PresentationFormat>Widescreen</PresentationFormat>
  <Paragraphs>191</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CMR10</vt:lpstr>
      <vt:lpstr>等线</vt:lpstr>
      <vt:lpstr>等线 Light</vt:lpstr>
      <vt:lpstr>Arial</vt:lpstr>
      <vt:lpstr>Bahnschrift Condensed</vt:lpstr>
      <vt:lpstr>Calibri</vt:lpstr>
      <vt:lpstr>Office Theme</vt:lpstr>
      <vt:lpstr>The fine balance Exploring the Interplay of Reproductive Strategies and Growth Dynamics in Trees</vt:lpstr>
      <vt:lpstr>Table of content</vt:lpstr>
      <vt:lpstr>PowerPoint Presentation</vt:lpstr>
      <vt:lpstr>My personal background</vt:lpstr>
      <vt:lpstr>PowerPoint Presentation</vt:lpstr>
      <vt:lpstr>Hypotheses on masting</vt:lpstr>
      <vt:lpstr>Research questions</vt:lpstr>
      <vt:lpstr>Chapter 1 : Reproductive traits versus masting</vt:lpstr>
      <vt:lpstr>Chapter 2: Growth-reproduction trade-off</vt:lpstr>
      <vt:lpstr>PowerPoint Presentation</vt:lpstr>
      <vt:lpstr>Samples collection</vt:lpstr>
      <vt:lpstr>Chapter 3: Changing climate and seed dynamics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23</cp:revision>
  <dcterms:created xsi:type="dcterms:W3CDTF">2024-11-14T17:34:54Z</dcterms:created>
  <dcterms:modified xsi:type="dcterms:W3CDTF">2025-07-08T16:03:49Z</dcterms:modified>
</cp:coreProperties>
</file>